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87" r:id="rId33"/>
    <p:sldId id="291" r:id="rId34"/>
    <p:sldId id="290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8E4901-6158-46B5-A5AF-850BAD4F5B06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2C63AA-1A9E-45A6-A28A-0DCEBC3099E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VOCABULARY LEARNING IN A RUSSIAN CLASSROOM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Free copy of ‘Quad-vocab’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r>
              <a:rPr lang="en-GB" dirty="0" smtClean="0"/>
              <a:t>An introduction to ‘Quad Vocab’</a:t>
            </a:r>
          </a:p>
          <a:p>
            <a:endParaRPr lang="en-GB" dirty="0"/>
          </a:p>
          <a:p>
            <a:r>
              <a:rPr lang="en-GB" dirty="0" smtClean="0"/>
              <a:t>Using Quizlet (live)</a:t>
            </a:r>
          </a:p>
          <a:p>
            <a:endParaRPr lang="en-GB" dirty="0" smtClean="0"/>
          </a:p>
          <a:p>
            <a:r>
              <a:rPr lang="en-GB" dirty="0" smtClean="0"/>
              <a:t>Small group discussion:  “How do pupils best learn vocabulary”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1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P16:  Basic Verbs (+conjugations)</a:t>
            </a:r>
            <a:endParaRPr lang="en-GB" i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82296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64771"/>
            <a:ext cx="797566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P17 – 19:  verbs continued</a:t>
            </a:r>
            <a:endParaRPr lang="en-GB" i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Introducing perfective pairs</a:t>
            </a:r>
          </a:p>
          <a:p>
            <a:r>
              <a:rPr lang="en-GB" dirty="0" smtClean="0"/>
              <a:t>Reflexive verbs</a:t>
            </a:r>
          </a:p>
          <a:p>
            <a:r>
              <a:rPr lang="en-GB" dirty="0" smtClean="0"/>
              <a:t>Auxiliary words +INF</a:t>
            </a:r>
          </a:p>
          <a:p>
            <a:r>
              <a:rPr lang="en-GB" dirty="0" smtClean="0"/>
              <a:t>Verbs of Motion (+prefixes,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7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P22-23:  Adjectives</a:t>
            </a:r>
            <a:endParaRPr lang="en-GB" i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0200" y="1295400"/>
            <a:ext cx="3441192" cy="5181600"/>
          </a:xfrm>
        </p:spPr>
        <p:txBody>
          <a:bodyPr>
            <a:normAutofit/>
          </a:bodyPr>
          <a:lstStyle/>
          <a:p>
            <a:r>
              <a:rPr lang="en-GB" dirty="0" smtClean="0"/>
              <a:t>In antonym pairs where possible</a:t>
            </a:r>
          </a:p>
          <a:p>
            <a:r>
              <a:rPr lang="en-GB" dirty="0" smtClean="0"/>
              <a:t>Selected adverb/ nt. </a:t>
            </a:r>
            <a:r>
              <a:rPr lang="en-GB" dirty="0"/>
              <a:t>s</a:t>
            </a:r>
            <a:r>
              <a:rPr lang="en-GB" dirty="0" smtClean="0"/>
              <a:t>hort forms given too</a:t>
            </a:r>
          </a:p>
          <a:p>
            <a:r>
              <a:rPr lang="en-GB" dirty="0" smtClean="0"/>
              <a:t>Personal </a:t>
            </a:r>
            <a:r>
              <a:rPr lang="en-GB" dirty="0" err="1" smtClean="0"/>
              <a:t>adjs</a:t>
            </a:r>
            <a:r>
              <a:rPr lang="en-GB" dirty="0" smtClean="0"/>
              <a:t> (character &amp; appearance) come later…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7686"/>
            <a:ext cx="411417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P24-27:  </a:t>
            </a:r>
            <a:r>
              <a:rPr lang="en-GB" i="1" dirty="0" err="1" smtClean="0">
                <a:effectLst/>
              </a:rPr>
              <a:t>adjs</a:t>
            </a:r>
            <a:r>
              <a:rPr lang="en-GB" i="1" dirty="0" smtClean="0">
                <a:effectLst/>
              </a:rPr>
              <a:t> continued</a:t>
            </a:r>
            <a:endParaRPr lang="en-GB" i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Colours</a:t>
            </a:r>
          </a:p>
          <a:p>
            <a:r>
              <a:rPr lang="en-GB" dirty="0"/>
              <a:t>L</a:t>
            </a:r>
            <a:r>
              <a:rPr lang="en-GB" dirty="0" smtClean="0"/>
              <a:t>anguages</a:t>
            </a:r>
          </a:p>
          <a:p>
            <a:r>
              <a:rPr lang="en-GB" dirty="0" smtClean="0"/>
              <a:t>‘</a:t>
            </a:r>
            <a:r>
              <a:rPr lang="en-GB" dirty="0" err="1" smtClean="0"/>
              <a:t>Vitaliy’s</a:t>
            </a:r>
            <a:r>
              <a:rPr lang="en-GB" dirty="0" smtClean="0"/>
              <a:t> adjectives of the soul (in use)’</a:t>
            </a:r>
          </a:p>
          <a:p>
            <a:r>
              <a:rPr lang="en-GB" dirty="0" smtClean="0"/>
              <a:t>Adjectival cognates</a:t>
            </a:r>
          </a:p>
          <a:p>
            <a:r>
              <a:rPr lang="en-GB" dirty="0" smtClean="0"/>
              <a:t>Synonyms for ‘very good’</a:t>
            </a:r>
          </a:p>
          <a:p>
            <a:r>
              <a:rPr lang="en-GB" dirty="0" smtClean="0"/>
              <a:t>Adjectival nouns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7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P26:  short adjectives</a:t>
            </a:r>
            <a:endParaRPr lang="en-GB" i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5410200"/>
            <a:ext cx="749808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Sections according to whether fleeting vowels or soft-signs appear in conjugation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97686" cy="389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7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P27:  irreg. short form comparatives</a:t>
            </a:r>
            <a:endParaRPr lang="en-GB" i="1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599"/>
            <a:ext cx="7162800" cy="5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P28-34:  Adverbs (everything else!)</a:t>
            </a:r>
            <a:endParaRPr lang="en-GB" i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Time phrases (days, months, seasons)</a:t>
            </a:r>
          </a:p>
          <a:p>
            <a:r>
              <a:rPr lang="en-GB" dirty="0" smtClean="0"/>
              <a:t>Numbers</a:t>
            </a:r>
          </a:p>
          <a:p>
            <a:r>
              <a:rPr lang="en-GB" dirty="0" smtClean="0"/>
              <a:t>Quantity</a:t>
            </a:r>
          </a:p>
          <a:p>
            <a:r>
              <a:rPr lang="en-GB" dirty="0" smtClean="0"/>
              <a:t>Time</a:t>
            </a:r>
          </a:p>
          <a:p>
            <a:r>
              <a:rPr lang="en-GB" dirty="0" smtClean="0"/>
              <a:t>Adverbs:  when, frequency, duration, extent / degree, location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7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GB" i="1" dirty="0" smtClean="0">
                <a:effectLst/>
              </a:rPr>
              <a:t>P29:  time phrases organised by period</a:t>
            </a:r>
            <a:endParaRPr lang="en-GB" i="1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799"/>
            <a:ext cx="4114800" cy="56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0200" y="1066799"/>
            <a:ext cx="3441192" cy="5562601"/>
          </a:xfrm>
        </p:spPr>
        <p:txBody>
          <a:bodyPr>
            <a:normAutofit/>
          </a:bodyPr>
          <a:lstStyle/>
          <a:p>
            <a:r>
              <a:rPr lang="en-GB" dirty="0" smtClean="0"/>
              <a:t>Left   = Past</a:t>
            </a:r>
          </a:p>
          <a:p>
            <a:r>
              <a:rPr lang="en-GB" dirty="0" smtClean="0"/>
              <a:t>Right = Future</a:t>
            </a:r>
          </a:p>
          <a:p>
            <a:pPr marL="82296" indent="0">
              <a:buNone/>
            </a:pPr>
            <a:endParaRPr lang="en-GB" dirty="0"/>
          </a:p>
          <a:p>
            <a:pPr lvl="1"/>
            <a:r>
              <a:rPr lang="en-GB" dirty="0" smtClean="0"/>
              <a:t>Centuries</a:t>
            </a:r>
          </a:p>
          <a:p>
            <a:pPr lvl="1"/>
            <a:r>
              <a:rPr lang="en-GB" dirty="0" smtClean="0"/>
              <a:t>Years</a:t>
            </a:r>
          </a:p>
          <a:p>
            <a:pPr lvl="1"/>
            <a:r>
              <a:rPr lang="en-GB" dirty="0" smtClean="0"/>
              <a:t>Seasons</a:t>
            </a:r>
          </a:p>
          <a:p>
            <a:pPr lvl="1"/>
            <a:r>
              <a:rPr lang="en-GB" dirty="0" smtClean="0"/>
              <a:t>Months</a:t>
            </a:r>
          </a:p>
          <a:p>
            <a:pPr lvl="1"/>
            <a:r>
              <a:rPr lang="en-GB" dirty="0" smtClean="0"/>
              <a:t>Weeks</a:t>
            </a:r>
          </a:p>
          <a:p>
            <a:pPr lvl="1"/>
            <a:r>
              <a:rPr lang="en-GB" dirty="0" smtClean="0"/>
              <a:t>Days</a:t>
            </a:r>
          </a:p>
          <a:p>
            <a:pPr lvl="1"/>
            <a:r>
              <a:rPr lang="en-GB" dirty="0" smtClean="0"/>
              <a:t>Parts of days</a:t>
            </a:r>
          </a:p>
        </p:txBody>
      </p:sp>
    </p:spTree>
    <p:extLst>
      <p:ext uri="{BB962C8B-B14F-4D97-AF65-F5344CB8AC3E}">
        <p14:creationId xmlns:p14="http://schemas.microsoft.com/office/powerpoint/2010/main" val="28384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P30:  numerals (and related things!)</a:t>
            </a:r>
            <a:endParaRPr lang="en-GB" i="1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12" y="1366157"/>
            <a:ext cx="4187488" cy="366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38800"/>
            <a:ext cx="49244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1728"/>
            <a:ext cx="449726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P35-43:  Phrases</a:t>
            </a:r>
            <a:endParaRPr lang="en-GB" i="1" dirty="0">
              <a:effectLst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Structure</a:t>
            </a:r>
          </a:p>
          <a:p>
            <a:r>
              <a:rPr lang="en-GB" dirty="0" smtClean="0"/>
              <a:t>Justifying &amp; Explaining</a:t>
            </a:r>
          </a:p>
          <a:p>
            <a:r>
              <a:rPr lang="en-GB" dirty="0" smtClean="0"/>
              <a:t>Opinions</a:t>
            </a:r>
          </a:p>
          <a:p>
            <a:r>
              <a:rPr lang="en-GB" dirty="0" smtClean="0"/>
              <a:t>Agreeing &amp; Disagreeing</a:t>
            </a:r>
          </a:p>
          <a:p>
            <a:r>
              <a:rPr lang="en-GB" dirty="0" smtClean="0"/>
              <a:t>Balanced Argument</a:t>
            </a:r>
          </a:p>
          <a:p>
            <a:r>
              <a:rPr lang="en-GB" dirty="0" smtClean="0"/>
              <a:t>Fillers</a:t>
            </a:r>
          </a:p>
          <a:p>
            <a:r>
              <a:rPr lang="en-GB" dirty="0" smtClean="0"/>
              <a:t>Solutions</a:t>
            </a:r>
          </a:p>
          <a:p>
            <a:r>
              <a:rPr lang="en-GB" dirty="0" smtClean="0"/>
              <a:t>If you don’t understand…</a:t>
            </a:r>
          </a:p>
          <a:p>
            <a:r>
              <a:rPr lang="en-GB" dirty="0" smtClean="0"/>
              <a:t>PROVERBS</a:t>
            </a:r>
          </a:p>
          <a:p>
            <a:r>
              <a:rPr lang="en-GB" dirty="0" smtClean="0"/>
              <a:t>IDIOMS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3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 am I?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Jon Drury, Head of Russian at Sevenoaks School, Kent</a:t>
            </a:r>
          </a:p>
          <a:p>
            <a:r>
              <a:rPr lang="en-GB" dirty="0" smtClean="0"/>
              <a:t>We have about 100 pupils studying Russian from Y8-U6.</a:t>
            </a:r>
          </a:p>
          <a:p>
            <a:r>
              <a:rPr lang="en-GB" dirty="0" smtClean="0"/>
              <a:t>We do GCSE and IB (International Baccalaureate)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0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P38-39:  GCSE Oral phrases</a:t>
            </a:r>
            <a:endParaRPr lang="en-GB" i="1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3092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9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P46-95:  Topic Vocab</a:t>
            </a:r>
            <a:endParaRPr lang="en-GB" i="1" dirty="0">
              <a:effectLst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PERSONAL	-  People</a:t>
            </a:r>
          </a:p>
          <a:p>
            <a:pPr marL="82296" indent="0">
              <a:buNone/>
            </a:pPr>
            <a:r>
              <a:rPr lang="en-GB" dirty="0"/>
              <a:t>	</a:t>
            </a:r>
            <a:r>
              <a:rPr lang="en-GB" dirty="0" smtClean="0"/>
              <a:t>		-  Daily Life</a:t>
            </a:r>
          </a:p>
          <a:p>
            <a:pPr marL="82296" indent="0">
              <a:buNone/>
            </a:pPr>
            <a:r>
              <a:rPr lang="en-GB" dirty="0"/>
              <a:t>	</a:t>
            </a:r>
            <a:r>
              <a:rPr lang="en-GB" dirty="0" smtClean="0"/>
              <a:t>		-  Free Time</a:t>
            </a:r>
          </a:p>
          <a:p>
            <a:pPr marL="82296" indent="0">
              <a:buNone/>
            </a:pPr>
            <a:r>
              <a:rPr lang="en-GB" dirty="0"/>
              <a:t>	</a:t>
            </a:r>
            <a:r>
              <a:rPr lang="en-GB" dirty="0" smtClean="0"/>
              <a:t>		-  Food &amp; Drink</a:t>
            </a:r>
          </a:p>
          <a:p>
            <a:r>
              <a:rPr lang="en-GB" dirty="0" smtClean="0"/>
              <a:t>LOCAL		-  School &amp; Work</a:t>
            </a:r>
          </a:p>
          <a:p>
            <a:pPr marL="82296" indent="0">
              <a:buNone/>
            </a:pPr>
            <a:r>
              <a:rPr lang="en-GB" dirty="0"/>
              <a:t>	</a:t>
            </a:r>
            <a:r>
              <a:rPr lang="en-GB" dirty="0" smtClean="0"/>
              <a:t>		-  In Town</a:t>
            </a:r>
          </a:p>
          <a:p>
            <a:r>
              <a:rPr lang="en-GB" dirty="0" smtClean="0"/>
              <a:t>GLOBAL	-  Travel</a:t>
            </a:r>
          </a:p>
          <a:p>
            <a:pPr marL="82296" indent="0">
              <a:buNone/>
            </a:pPr>
            <a:r>
              <a:rPr lang="en-GB" dirty="0"/>
              <a:t>	</a:t>
            </a:r>
            <a:r>
              <a:rPr lang="en-GB" dirty="0" smtClean="0"/>
              <a:t>		-  Our World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P96-109:  GCSE Vocab by frequency</a:t>
            </a:r>
            <a:endParaRPr lang="en-GB" i="1" dirty="0">
              <a:effectLst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943600" y="1371600"/>
            <a:ext cx="2990088" cy="51054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Most frequent words first</a:t>
            </a:r>
          </a:p>
          <a:p>
            <a:r>
              <a:rPr lang="en-GB" dirty="0" smtClean="0"/>
              <a:t>Yellow = !!</a:t>
            </a:r>
          </a:p>
          <a:p>
            <a:pPr lvl="1"/>
            <a:r>
              <a:rPr lang="ru-RU" dirty="0" smtClean="0"/>
              <a:t>только (26)</a:t>
            </a:r>
          </a:p>
          <a:p>
            <a:pPr lvl="1"/>
            <a:r>
              <a:rPr lang="ru-RU" dirty="0"/>
              <a:t>д</a:t>
            </a:r>
            <a:r>
              <a:rPr lang="ru-RU" dirty="0" smtClean="0"/>
              <a:t>аже (10)</a:t>
            </a:r>
          </a:p>
          <a:p>
            <a:pPr lvl="1"/>
            <a:r>
              <a:rPr lang="ru-RU" dirty="0" smtClean="0"/>
              <a:t>уже (9)</a:t>
            </a:r>
          </a:p>
          <a:p>
            <a:pPr lvl="1"/>
            <a:r>
              <a:rPr lang="ru-RU" dirty="0" smtClean="0"/>
              <a:t>почти (9)</a:t>
            </a:r>
          </a:p>
          <a:p>
            <a:pPr marL="402336" lvl="1" indent="0">
              <a:buNone/>
            </a:pPr>
            <a:endParaRPr lang="ru-RU" dirty="0" smtClean="0"/>
          </a:p>
          <a:p>
            <a:pPr lvl="1"/>
            <a:r>
              <a:rPr lang="ru-RU" dirty="0" smtClean="0"/>
              <a:t>выставка (10)</a:t>
            </a:r>
          </a:p>
          <a:p>
            <a:pPr lvl="1"/>
            <a:r>
              <a:rPr lang="ru-RU" dirty="0"/>
              <a:t>с</a:t>
            </a:r>
            <a:r>
              <a:rPr lang="ru-RU" dirty="0" smtClean="0"/>
              <a:t>тена (10)</a:t>
            </a:r>
          </a:p>
          <a:p>
            <a:pPr lvl="1"/>
            <a:r>
              <a:rPr lang="ru-RU" dirty="0"/>
              <a:t>с</a:t>
            </a:r>
            <a:r>
              <a:rPr lang="ru-RU" dirty="0" smtClean="0"/>
              <a:t>еть (8)</a:t>
            </a:r>
          </a:p>
          <a:p>
            <a:pPr lvl="1"/>
            <a:r>
              <a:rPr lang="ru-RU" dirty="0"/>
              <a:t>к</a:t>
            </a:r>
            <a:r>
              <a:rPr lang="ru-RU" dirty="0" smtClean="0"/>
              <a:t>онкурс (7)</a:t>
            </a:r>
          </a:p>
          <a:p>
            <a:pPr lvl="1"/>
            <a:r>
              <a:rPr lang="ru-RU" dirty="0" smtClean="0"/>
              <a:t>жизнь (6)</a:t>
            </a:r>
          </a:p>
          <a:p>
            <a:pPr lvl="1"/>
            <a:r>
              <a:rPr lang="ru-RU" dirty="0"/>
              <a:t>с</a:t>
            </a:r>
            <a:r>
              <a:rPr lang="ru-RU" dirty="0" smtClean="0"/>
              <a:t>оревнование (4)</a:t>
            </a:r>
            <a:r>
              <a:rPr lang="en-GB" dirty="0"/>
              <a:t>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371600"/>
            <a:ext cx="550817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8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P110-114  Grammar Tables &amp; Lists</a:t>
            </a:r>
            <a:endParaRPr lang="en-GB" i="1" dirty="0">
              <a:effectLst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5486400"/>
          </a:xfrm>
        </p:spPr>
        <p:txBody>
          <a:bodyPr>
            <a:normAutofit/>
          </a:bodyPr>
          <a:lstStyle/>
          <a:p>
            <a:r>
              <a:rPr lang="en-GB" dirty="0" smtClean="0"/>
              <a:t>NOUNS</a:t>
            </a:r>
          </a:p>
          <a:p>
            <a:r>
              <a:rPr lang="en-GB" dirty="0" smtClean="0"/>
              <a:t>PRONOUNS</a:t>
            </a:r>
          </a:p>
          <a:p>
            <a:r>
              <a:rPr lang="en-GB" dirty="0" smtClean="0"/>
              <a:t>VERBS</a:t>
            </a:r>
          </a:p>
          <a:p>
            <a:r>
              <a:rPr lang="en-GB" dirty="0" smtClean="0"/>
              <a:t>LISTS	-  verbs that don’t take ACC</a:t>
            </a:r>
            <a:endParaRPr lang="en-GB" dirty="0"/>
          </a:p>
          <a:p>
            <a:pPr marL="82296" indent="0">
              <a:buNone/>
            </a:pPr>
            <a:r>
              <a:rPr lang="en-GB" dirty="0" smtClean="0"/>
              <a:t>		-  </a:t>
            </a:r>
            <a:r>
              <a:rPr lang="ru-RU" dirty="0" smtClean="0"/>
              <a:t>в </a:t>
            </a:r>
            <a:r>
              <a:rPr lang="en-GB" dirty="0" smtClean="0"/>
              <a:t>or </a:t>
            </a:r>
            <a:r>
              <a:rPr lang="ru-RU" dirty="0" smtClean="0"/>
              <a:t>на </a:t>
            </a:r>
            <a:r>
              <a:rPr lang="en-GB" dirty="0" smtClean="0"/>
              <a:t>??</a:t>
            </a:r>
          </a:p>
          <a:p>
            <a:pPr marL="82296" indent="0">
              <a:buNone/>
            </a:pPr>
            <a:r>
              <a:rPr lang="en-GB" dirty="0"/>
              <a:t>	</a:t>
            </a:r>
            <a:r>
              <a:rPr lang="en-GB" dirty="0" smtClean="0"/>
              <a:t>	-  basic verbs of motion</a:t>
            </a:r>
          </a:p>
          <a:p>
            <a:pPr marL="82296" indent="0">
              <a:buNone/>
            </a:pPr>
            <a:r>
              <a:rPr lang="en-GB" dirty="0"/>
              <a:t>	</a:t>
            </a:r>
            <a:r>
              <a:rPr lang="en-GB" dirty="0" smtClean="0"/>
              <a:t>	-  other groups of words that act </a:t>
            </a:r>
            <a:endParaRPr lang="en-GB" dirty="0"/>
          </a:p>
          <a:p>
            <a:pPr marL="82296" indent="0">
              <a:buNone/>
            </a:pPr>
            <a:r>
              <a:rPr lang="en-GB" dirty="0" smtClean="0"/>
              <a:t>		     in a way we might not expect</a:t>
            </a:r>
          </a:p>
        </p:txBody>
      </p:sp>
    </p:spTree>
    <p:extLst>
      <p:ext uri="{BB962C8B-B14F-4D97-AF65-F5344CB8AC3E}">
        <p14:creationId xmlns:p14="http://schemas.microsoft.com/office/powerpoint/2010/main" val="6406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P110:  Nouns</a:t>
            </a:r>
            <a:endParaRPr lang="en-GB" i="1" dirty="0"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066800"/>
            <a:ext cx="863791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435608" y="5562600"/>
            <a:ext cx="7498080" cy="1219200"/>
          </a:xfrm>
        </p:spPr>
        <p:txBody>
          <a:bodyPr>
            <a:normAutofit/>
          </a:bodyPr>
          <a:lstStyle/>
          <a:p>
            <a:r>
              <a:rPr lang="en-GB" dirty="0" smtClean="0"/>
              <a:t>Basic noun and adjective endings</a:t>
            </a:r>
          </a:p>
          <a:p>
            <a:r>
              <a:rPr lang="en-GB" dirty="0" smtClean="0"/>
              <a:t>Variations are listed below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6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P110:  Nouns</a:t>
            </a:r>
            <a:endParaRPr lang="en-GB" i="1" dirty="0"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423989"/>
            <a:ext cx="8991600" cy="3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3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P110:  Nouns</a:t>
            </a:r>
            <a:endParaRPr lang="en-GB" i="1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9410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3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P111:  Pronouns</a:t>
            </a:r>
            <a:endParaRPr lang="en-GB" i="1" dirty="0">
              <a:effectLst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12371"/>
            <a:ext cx="409160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P112:  Verbs</a:t>
            </a:r>
            <a:endParaRPr lang="en-GB" i="1" dirty="0">
              <a:effectLst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404429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6400" y="1143000"/>
            <a:ext cx="3447288" cy="563880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1A, 1B, 2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Reflexives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1B conjugations</a:t>
            </a:r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r>
              <a:rPr lang="en-GB" dirty="0" smtClean="0"/>
              <a:t>Also a full conjugation of </a:t>
            </a:r>
            <a:r>
              <a:rPr lang="ru-RU" dirty="0" smtClean="0"/>
              <a:t>читать/прочитать</a:t>
            </a:r>
            <a:r>
              <a:rPr lang="en-GB" dirty="0" smtClean="0"/>
              <a:t>, including gerunds, participles and imperatives…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57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has QV helped our teaching?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9147" y="1524000"/>
            <a:ext cx="7498080" cy="4800600"/>
          </a:xfrm>
        </p:spPr>
        <p:txBody>
          <a:bodyPr/>
          <a:lstStyle/>
          <a:p>
            <a:r>
              <a:rPr lang="en-GB" dirty="0" smtClean="0"/>
              <a:t>Very clear expectations for pupils in terms of what they need to know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82296" indent="0">
              <a:buNone/>
            </a:pPr>
            <a:endParaRPr lang="en-GB" dirty="0" smtClean="0"/>
          </a:p>
          <a:p>
            <a:r>
              <a:rPr lang="en-GB" dirty="0" smtClean="0"/>
              <a:t>Very useful for differentiation</a:t>
            </a:r>
          </a:p>
          <a:p>
            <a:r>
              <a:rPr lang="en-GB" dirty="0" smtClean="0"/>
              <a:t>Very useful for quick reference in class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2667000"/>
            <a:ext cx="768734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6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‘Quad Vocab’?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 Russian vocab book where lists are divided into 4-levels of difficulty</a:t>
            </a:r>
          </a:p>
          <a:p>
            <a:r>
              <a:rPr lang="en-GB" dirty="0" smtClean="0"/>
              <a:t>Stress has been added to all words</a:t>
            </a:r>
          </a:p>
          <a:p>
            <a:r>
              <a:rPr lang="en-GB" dirty="0" smtClean="0"/>
              <a:t>Grammatical groupings</a:t>
            </a:r>
          </a:p>
          <a:p>
            <a:r>
              <a:rPr lang="en-GB" dirty="0" smtClean="0"/>
              <a:t>Frequency list of most common GCSE words (from 2010-2014)</a:t>
            </a:r>
          </a:p>
          <a:p>
            <a:r>
              <a:rPr lang="en-GB" dirty="0" smtClean="0"/>
              <a:t>Grammar reference 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3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can you be a part of QV?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9147" y="15240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GB" dirty="0" smtClean="0"/>
              <a:t>For now, please just let me know:</a:t>
            </a:r>
          </a:p>
          <a:p>
            <a:pPr marL="82296" indent="0">
              <a:buNone/>
            </a:pPr>
            <a:endParaRPr lang="en-GB" dirty="0"/>
          </a:p>
          <a:p>
            <a:r>
              <a:rPr lang="en-GB" dirty="0" smtClean="0"/>
              <a:t>your name</a:t>
            </a:r>
          </a:p>
          <a:p>
            <a:r>
              <a:rPr lang="en-GB" dirty="0"/>
              <a:t>y</a:t>
            </a:r>
            <a:r>
              <a:rPr lang="en-GB" dirty="0" smtClean="0"/>
              <a:t>our email address</a:t>
            </a:r>
          </a:p>
          <a:p>
            <a:r>
              <a:rPr lang="en-GB" dirty="0" smtClean="0"/>
              <a:t>where you teach Russian</a:t>
            </a:r>
          </a:p>
          <a:p>
            <a:r>
              <a:rPr lang="en-GB" dirty="0"/>
              <a:t>w</a:t>
            </a:r>
            <a:r>
              <a:rPr lang="en-GB" dirty="0" smtClean="0"/>
              <a:t>hom you teach Russian to</a:t>
            </a:r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r>
              <a:rPr lang="en-GB" dirty="0" smtClean="0"/>
              <a:t>Then – please start to use it.</a:t>
            </a:r>
          </a:p>
          <a:p>
            <a:endParaRPr lang="en-GB" dirty="0" smtClean="0"/>
          </a:p>
          <a:p>
            <a:pPr marL="82296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027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Should I make a donation?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9147" y="1371600"/>
            <a:ext cx="7498080" cy="53340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GB" dirty="0" smtClean="0"/>
              <a:t>It’s really up to you… see if you like it, see if it’s useful, see if it saves you time…</a:t>
            </a:r>
          </a:p>
          <a:p>
            <a:pPr marL="82296" indent="0">
              <a:buNone/>
            </a:pPr>
            <a:endParaRPr lang="en-GB" sz="1700" dirty="0" smtClean="0"/>
          </a:p>
          <a:p>
            <a:r>
              <a:rPr lang="en-GB" dirty="0" smtClean="0"/>
              <a:t>If you’d like to print your own copies for pupils, consider purchasing a site licence:</a:t>
            </a:r>
          </a:p>
          <a:p>
            <a:pPr lvl="1"/>
            <a:r>
              <a:rPr lang="en-GB" i="1" dirty="0" smtClean="0"/>
              <a:t>£20 for self-employed tutors (per year)</a:t>
            </a:r>
          </a:p>
          <a:p>
            <a:pPr lvl="1"/>
            <a:r>
              <a:rPr lang="en-GB" i="1" dirty="0" smtClean="0"/>
              <a:t>£50 per school / university / company  (per year)</a:t>
            </a:r>
          </a:p>
          <a:p>
            <a:pPr lvl="1"/>
            <a:r>
              <a:rPr lang="en-GB" i="1" dirty="0" smtClean="0"/>
              <a:t>Or…  however much you are able to…</a:t>
            </a:r>
          </a:p>
          <a:p>
            <a:pPr lvl="1"/>
            <a:endParaRPr lang="en-GB" sz="1700" i="1" dirty="0"/>
          </a:p>
          <a:p>
            <a:r>
              <a:rPr lang="en-GB" dirty="0" smtClean="0"/>
              <a:t>Or, place an order for ‘</a:t>
            </a:r>
            <a:r>
              <a:rPr lang="en-GB" dirty="0" err="1" smtClean="0"/>
              <a:t>wiro</a:t>
            </a:r>
            <a:r>
              <a:rPr lang="en-GB" dirty="0" smtClean="0"/>
              <a:t>-bound’ copies for pupils (ideally by the Easter holidays, so Y11s can have them before GCSE exams)</a:t>
            </a:r>
          </a:p>
          <a:p>
            <a:endParaRPr lang="en-GB" dirty="0" smtClean="0"/>
          </a:p>
          <a:p>
            <a:pPr marL="82296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303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Master Spreadsheet…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9147" y="1524000"/>
            <a:ext cx="7498080" cy="4800600"/>
          </a:xfrm>
        </p:spPr>
        <p:txBody>
          <a:bodyPr/>
          <a:lstStyle/>
          <a:p>
            <a:r>
              <a:rPr lang="en-GB" dirty="0" smtClean="0"/>
              <a:t>If you donate some money, or order a batch of books, I will send you the master spreadsheet in Excel.</a:t>
            </a:r>
          </a:p>
          <a:p>
            <a:r>
              <a:rPr lang="en-GB" dirty="0" smtClean="0"/>
              <a:t>This will allow you (or your pupils) to very quickly create your own personalised vocab-lists / tests</a:t>
            </a:r>
          </a:p>
          <a:p>
            <a:r>
              <a:rPr lang="en-GB" dirty="0" smtClean="0"/>
              <a:t>You can add your own words/phrases</a:t>
            </a:r>
          </a:p>
          <a:p>
            <a:r>
              <a:rPr lang="en-GB" dirty="0" smtClean="0"/>
              <a:t>You can create Quizlet sets in minutes…</a:t>
            </a:r>
          </a:p>
          <a:p>
            <a:endParaRPr lang="en-GB" dirty="0" smtClean="0"/>
          </a:p>
          <a:p>
            <a:pPr marL="82296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60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QUIZLET &amp; QUIZLET LIVE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9147" y="1524000"/>
            <a:ext cx="7498080" cy="4800600"/>
          </a:xfrm>
        </p:spPr>
        <p:txBody>
          <a:bodyPr/>
          <a:lstStyle/>
          <a:p>
            <a:r>
              <a:rPr lang="en-GB" dirty="0" smtClean="0"/>
              <a:t>Setting up a Quizlet set, importing the words from the QV Master Spreadsheet</a:t>
            </a:r>
          </a:p>
          <a:p>
            <a:r>
              <a:rPr lang="en-GB" dirty="0" smtClean="0"/>
              <a:t>Some examples of Quizlet learning modes</a:t>
            </a:r>
          </a:p>
          <a:p>
            <a:r>
              <a:rPr lang="en-GB" dirty="0" smtClean="0"/>
              <a:t>Quizlet Live! </a:t>
            </a:r>
          </a:p>
          <a:p>
            <a:r>
              <a:rPr lang="en-GB" dirty="0" smtClean="0"/>
              <a:t>www.quizlet.com/live </a:t>
            </a:r>
          </a:p>
          <a:p>
            <a:endParaRPr lang="en-GB" dirty="0" smtClean="0"/>
          </a:p>
          <a:p>
            <a:pPr marL="82296" indent="0">
              <a:buNone/>
            </a:pPr>
            <a:endParaRPr lang="en-GB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03418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7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GROUP DISCUSSION…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GB" dirty="0" smtClean="0"/>
              <a:t>How </a:t>
            </a:r>
            <a:r>
              <a:rPr lang="en-GB" dirty="0"/>
              <a:t>do pupils best learn vocabulary?</a:t>
            </a:r>
            <a:endParaRPr lang="en-GB" dirty="0" smtClean="0"/>
          </a:p>
          <a:p>
            <a:pPr marL="82296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82296" indent="0">
              <a:buNone/>
            </a:pPr>
            <a:endParaRPr lang="en-GB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2362200"/>
            <a:ext cx="9067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7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Contact me…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GB" dirty="0" smtClean="0"/>
              <a:t>Jon Drury</a:t>
            </a:r>
          </a:p>
          <a:p>
            <a:pPr marL="82296" indent="0">
              <a:buNone/>
            </a:pPr>
            <a:r>
              <a:rPr lang="en-GB" dirty="0" smtClean="0"/>
              <a:t>russianquadvocab@gmail.com</a:t>
            </a:r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r>
              <a:rPr lang="en-GB" dirty="0" smtClean="0"/>
              <a:t>Search for my sets on Quizlet:  </a:t>
            </a:r>
          </a:p>
          <a:p>
            <a:pPr lvl="1"/>
            <a:r>
              <a:rPr lang="en-GB" dirty="0" smtClean="0"/>
              <a:t>JDD-</a:t>
            </a:r>
            <a:r>
              <a:rPr lang="en-GB" dirty="0" err="1" smtClean="0"/>
              <a:t>Rus</a:t>
            </a:r>
            <a:r>
              <a:rPr lang="en-GB" dirty="0" smtClean="0"/>
              <a:t>  		(lots of general sets)</a:t>
            </a:r>
          </a:p>
          <a:p>
            <a:pPr lvl="1"/>
            <a:r>
              <a:rPr lang="en-GB" dirty="0" smtClean="0"/>
              <a:t>JDD-</a:t>
            </a:r>
            <a:r>
              <a:rPr lang="en-GB" dirty="0" err="1" smtClean="0"/>
              <a:t>Rus</a:t>
            </a:r>
            <a:r>
              <a:rPr lang="en-GB" dirty="0" smtClean="0"/>
              <a:t> QV 		(Quad-vocab)</a:t>
            </a:r>
          </a:p>
          <a:p>
            <a:pPr marL="82296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855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did you write ‘Quad Vocab’?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To help pupils of different abilities know where to start with vocab learning</a:t>
            </a:r>
          </a:p>
          <a:p>
            <a:r>
              <a:rPr lang="en-GB" dirty="0" smtClean="0"/>
              <a:t>To help pupils pronounce words better</a:t>
            </a:r>
          </a:p>
          <a:p>
            <a:r>
              <a:rPr lang="en-GB" dirty="0" smtClean="0"/>
              <a:t>To stop me constantly writing out lists on the board (e.g. irreg. short comparatives)</a:t>
            </a:r>
          </a:p>
          <a:p>
            <a:r>
              <a:rPr lang="en-GB" dirty="0" smtClean="0"/>
              <a:t>To have all the words in an excel spreadsheet, so I can make vocab tests and Quizlet lists in minutes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2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you giving it away for free?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 want it to be used!</a:t>
            </a:r>
          </a:p>
          <a:p>
            <a:r>
              <a:rPr lang="en-GB" dirty="0" smtClean="0"/>
              <a:t>Our school has been happy to pay for these ‘perfect-bound’ copies for you</a:t>
            </a:r>
          </a:p>
          <a:p>
            <a:r>
              <a:rPr lang="en-GB" dirty="0" smtClean="0"/>
              <a:t>Not for profit:  Donations encouraged, which will go to support Russia-related charities</a:t>
            </a:r>
          </a:p>
          <a:p>
            <a:r>
              <a:rPr lang="en-GB" dirty="0" smtClean="0"/>
              <a:t>If you want to make photocopies for pupils, we encourage you to make a donation for a site licence, allowing unlimited photocopying</a:t>
            </a:r>
          </a:p>
          <a:p>
            <a:r>
              <a:rPr lang="en-GB" dirty="0" smtClean="0"/>
              <a:t>You can also order (</a:t>
            </a:r>
            <a:r>
              <a:rPr lang="en-GB" dirty="0" err="1" smtClean="0"/>
              <a:t>wiro</a:t>
            </a:r>
            <a:r>
              <a:rPr lang="en-GB" dirty="0" smtClean="0"/>
              <a:t>-bound) copies for your pupils.  We’ll do a print run at the end of March.</a:t>
            </a:r>
          </a:p>
          <a:p>
            <a:pPr marL="82296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2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Quad-Vocab – a quick tour!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82296" indent="0">
              <a:buNone/>
            </a:pP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5"/>
          <a:stretch/>
        </p:blipFill>
        <p:spPr bwMode="auto">
          <a:xfrm>
            <a:off x="1066798" y="4572000"/>
            <a:ext cx="79962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98" y="1676400"/>
            <a:ext cx="6236495" cy="237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P8-9:  Contents Pages</a:t>
            </a:r>
            <a:endParaRPr lang="en-GB" i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82296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0904"/>
            <a:ext cx="7979078" cy="530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5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P12:  Question words</a:t>
            </a:r>
            <a:endParaRPr lang="en-GB" i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82296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5057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26680" cy="792162"/>
          </a:xfrm>
        </p:spPr>
        <p:txBody>
          <a:bodyPr>
            <a:normAutofit/>
          </a:bodyPr>
          <a:lstStyle/>
          <a:p>
            <a:pPr algn="ctr"/>
            <a:r>
              <a:rPr lang="en-GB" i="1" dirty="0" smtClean="0">
                <a:effectLst/>
              </a:rPr>
              <a:t>P14:  Prepositions</a:t>
            </a:r>
            <a:endParaRPr lang="en-GB" i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82296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4257336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410200" y="1295400"/>
            <a:ext cx="3441192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Prepositions are ‘</a:t>
            </a:r>
            <a:r>
              <a:rPr lang="en-GB" b="1" dirty="0" smtClean="0"/>
              <a:t>demanding</a:t>
            </a:r>
            <a:r>
              <a:rPr lang="en-GB" dirty="0" smtClean="0"/>
              <a:t>’ – they ‘demand’ a certain case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71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852</TotalTime>
  <Words>899</Words>
  <Application>Microsoft Office PowerPoint</Application>
  <PresentationFormat>On-screen Show (4:3)</PresentationFormat>
  <Paragraphs>180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VOCABULARY LEARNING IN A RUSSIAN CLASSROOM</vt:lpstr>
      <vt:lpstr>Who am I?</vt:lpstr>
      <vt:lpstr>What is ‘Quad Vocab’?</vt:lpstr>
      <vt:lpstr>Why did you write ‘Quad Vocab’?</vt:lpstr>
      <vt:lpstr>Why are you giving it away for free?</vt:lpstr>
      <vt:lpstr>Quad-Vocab – a quick tour!</vt:lpstr>
      <vt:lpstr>P8-9:  Contents Pages</vt:lpstr>
      <vt:lpstr>P12:  Question words</vt:lpstr>
      <vt:lpstr>P14:  Prepositions</vt:lpstr>
      <vt:lpstr>P16:  Basic Verbs (+conjugations)</vt:lpstr>
      <vt:lpstr>P17 – 19:  verbs continued</vt:lpstr>
      <vt:lpstr>P22-23:  Adjectives</vt:lpstr>
      <vt:lpstr>P24-27:  adjs continued</vt:lpstr>
      <vt:lpstr>P26:  short adjectives</vt:lpstr>
      <vt:lpstr>P27:  irreg. short form comparatives</vt:lpstr>
      <vt:lpstr>P28-34:  Adverbs (everything else!)</vt:lpstr>
      <vt:lpstr>P29:  time phrases organised by period</vt:lpstr>
      <vt:lpstr>P30:  numerals (and related things!)</vt:lpstr>
      <vt:lpstr>P35-43:  Phrases</vt:lpstr>
      <vt:lpstr>P38-39:  GCSE Oral phrases</vt:lpstr>
      <vt:lpstr>P46-95:  Topic Vocab</vt:lpstr>
      <vt:lpstr>P96-109:  GCSE Vocab by frequency</vt:lpstr>
      <vt:lpstr>P110-114  Grammar Tables &amp; Lists</vt:lpstr>
      <vt:lpstr>P110:  Nouns</vt:lpstr>
      <vt:lpstr>P110:  Nouns</vt:lpstr>
      <vt:lpstr>P110:  Nouns</vt:lpstr>
      <vt:lpstr>P111:  Pronouns</vt:lpstr>
      <vt:lpstr>P112:  Verbs</vt:lpstr>
      <vt:lpstr>How has QV helped our teaching?</vt:lpstr>
      <vt:lpstr>How can you be a part of QV?</vt:lpstr>
      <vt:lpstr>Should I make a donation?</vt:lpstr>
      <vt:lpstr>The Master Spreadsheet… </vt:lpstr>
      <vt:lpstr>QUIZLET &amp; QUIZLET LIVE</vt:lpstr>
      <vt:lpstr>GROUP DISCUSSION…</vt:lpstr>
      <vt:lpstr>Contact me…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LEARNING IN A RUSSIAN CLASSROOM</dc:title>
  <dc:creator>Jon</dc:creator>
  <cp:lastModifiedBy>Jon</cp:lastModifiedBy>
  <cp:revision>25</cp:revision>
  <dcterms:created xsi:type="dcterms:W3CDTF">2017-03-11T08:16:40Z</dcterms:created>
  <dcterms:modified xsi:type="dcterms:W3CDTF">2017-03-11T22:28:47Z</dcterms:modified>
</cp:coreProperties>
</file>