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handoutMasterIdLst>
    <p:handoutMasterId r:id="rId35"/>
  </p:handoutMasterIdLst>
  <p:sldIdLst>
    <p:sldId id="256" r:id="rId2"/>
    <p:sldId id="261" r:id="rId3"/>
    <p:sldId id="262" r:id="rId4"/>
    <p:sldId id="310" r:id="rId5"/>
    <p:sldId id="258" r:id="rId6"/>
    <p:sldId id="259" r:id="rId7"/>
    <p:sldId id="309" r:id="rId8"/>
    <p:sldId id="263" r:id="rId9"/>
    <p:sldId id="264" r:id="rId10"/>
    <p:sldId id="265" r:id="rId11"/>
    <p:sldId id="267" r:id="rId12"/>
    <p:sldId id="268" r:id="rId13"/>
    <p:sldId id="270" r:id="rId14"/>
    <p:sldId id="280" r:id="rId15"/>
    <p:sldId id="271" r:id="rId16"/>
    <p:sldId id="281" r:id="rId17"/>
    <p:sldId id="282" r:id="rId18"/>
    <p:sldId id="283" r:id="rId19"/>
    <p:sldId id="285" r:id="rId20"/>
    <p:sldId id="273" r:id="rId21"/>
    <p:sldId id="274" r:id="rId22"/>
    <p:sldId id="275" r:id="rId23"/>
    <p:sldId id="293" r:id="rId24"/>
    <p:sldId id="295" r:id="rId25"/>
    <p:sldId id="296" r:id="rId26"/>
    <p:sldId id="297" r:id="rId27"/>
    <p:sldId id="302" r:id="rId28"/>
    <p:sldId id="294" r:id="rId29"/>
    <p:sldId id="303" r:id="rId30"/>
    <p:sldId id="305" r:id="rId31"/>
    <p:sldId id="306" r:id="rId32"/>
    <p:sldId id="307" r:id="rId33"/>
    <p:sldId id="304" r:id="rId3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B0B40-6D8E-4344-8215-B05E736B6A7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E9E22-1321-480D-BEAE-8E24A4FF4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713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D5AF-FF2C-4BA8-A9AC-3E2843B87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0A49-DAAB-45FE-A972-878D0726B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794B-4B7C-4C50-88EB-16AA1916B4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5341-D112-4245-87EB-87C4F5332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8C87-84FE-4051-B360-24F0A0736A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417A-1651-4536-AA92-A35858252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3F2E-3B37-49C1-B86B-8626C7413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1CEE-1014-41A9-9241-B833F3787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F5DF-FB6C-4894-8792-4DEBA720FA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F071-3EA7-4F73-9656-D84E34929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F5F4-E479-4C24-A2EF-C288C28867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44B23-11DA-47B7-9C32-FB6CB8754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White\Staff$\jdd\My%20Music\Unknown%20Artist\Unknown%20Album%20(20-04-2007%2001-05-32)\02%20Track%202.wma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620688"/>
            <a:ext cx="7772400" cy="936625"/>
          </a:xfrm>
        </p:spPr>
        <p:txBody>
          <a:bodyPr/>
          <a:lstStyle/>
          <a:p>
            <a:r>
              <a:rPr lang="en-US" u="sng" dirty="0" smtClean="0"/>
              <a:t>Y7 Taster lessons: RUSSIAN</a:t>
            </a:r>
            <a:endParaRPr lang="en-US" u="sng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2204864"/>
            <a:ext cx="7776344" cy="4248150"/>
          </a:xfrm>
        </p:spPr>
        <p:txBody>
          <a:bodyPr/>
          <a:lstStyle/>
          <a:p>
            <a:r>
              <a:rPr lang="ru-RU" sz="9600" dirty="0">
                <a:solidFill>
                  <a:schemeClr val="tx1"/>
                </a:solidFill>
              </a:rPr>
              <a:t>Привет</a:t>
            </a:r>
            <a:r>
              <a:rPr lang="en-US" sz="9600" dirty="0">
                <a:solidFill>
                  <a:schemeClr val="tx1"/>
                </a:solidFill>
              </a:rPr>
              <a:t>!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</a:rPr>
              <a:t>Preevyet</a:t>
            </a:r>
            <a:r>
              <a:rPr lang="en-US" sz="2800" dirty="0" smtClean="0">
                <a:solidFill>
                  <a:schemeClr val="tx1"/>
                </a:solidFill>
              </a:rPr>
              <a:t>!)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4000" i="1" dirty="0">
                <a:solidFill>
                  <a:srgbClr val="FFFF00"/>
                </a:solidFill>
              </a:rPr>
              <a:t>Hello!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936625"/>
          </a:xfrm>
        </p:spPr>
        <p:txBody>
          <a:bodyPr/>
          <a:lstStyle/>
          <a:p>
            <a:r>
              <a:rPr lang="en-US" dirty="0"/>
              <a:t>Some words!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844675"/>
            <a:ext cx="7343775" cy="4248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6000" dirty="0" smtClean="0">
                <a:solidFill>
                  <a:schemeClr val="tx1"/>
                </a:solidFill>
              </a:rPr>
              <a:t>ФАКТ</a:t>
            </a:r>
          </a:p>
          <a:p>
            <a:pPr>
              <a:lnSpc>
                <a:spcPct val="90000"/>
              </a:lnSpc>
            </a:pPr>
            <a:r>
              <a:rPr lang="ru-RU" sz="6000" dirty="0" smtClean="0">
                <a:solidFill>
                  <a:schemeClr val="tx1"/>
                </a:solidFill>
              </a:rPr>
              <a:t>ПОРТ</a:t>
            </a:r>
            <a:endParaRPr lang="ru-RU" sz="6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6000" dirty="0">
                <a:solidFill>
                  <a:schemeClr val="tx1"/>
                </a:solidFill>
              </a:rPr>
              <a:t>СПОРТ</a:t>
            </a:r>
          </a:p>
          <a:p>
            <a:pPr>
              <a:lnSpc>
                <a:spcPct val="90000"/>
              </a:lnSpc>
            </a:pPr>
            <a:r>
              <a:rPr lang="ru-RU" sz="6000" dirty="0">
                <a:solidFill>
                  <a:schemeClr val="tx1"/>
                </a:solidFill>
              </a:rPr>
              <a:t>ПАРК</a:t>
            </a:r>
          </a:p>
          <a:p>
            <a:pPr>
              <a:lnSpc>
                <a:spcPct val="90000"/>
              </a:lnSpc>
            </a:pP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936625"/>
          </a:xfrm>
        </p:spPr>
        <p:txBody>
          <a:bodyPr/>
          <a:lstStyle/>
          <a:p>
            <a:r>
              <a:rPr lang="en-US"/>
              <a:t>Some words!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844675"/>
            <a:ext cx="7343775" cy="4248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6000" dirty="0">
                <a:solidFill>
                  <a:schemeClr val="tx1"/>
                </a:solidFill>
              </a:rPr>
              <a:t>РЕСТОРАН</a:t>
            </a:r>
          </a:p>
          <a:p>
            <a:pPr>
              <a:lnSpc>
                <a:spcPct val="90000"/>
              </a:lnSpc>
            </a:pPr>
            <a:r>
              <a:rPr lang="ru-RU" sz="6000" dirty="0">
                <a:solidFill>
                  <a:schemeClr val="tx1"/>
                </a:solidFill>
              </a:rPr>
              <a:t>ЛАМПА</a:t>
            </a:r>
          </a:p>
          <a:p>
            <a:pPr>
              <a:lnSpc>
                <a:spcPct val="90000"/>
              </a:lnSpc>
            </a:pPr>
            <a:r>
              <a:rPr lang="ru-RU" sz="6000" dirty="0">
                <a:solidFill>
                  <a:schemeClr val="tx1"/>
                </a:solidFill>
              </a:rPr>
              <a:t>БАЛЕТ</a:t>
            </a:r>
          </a:p>
          <a:p>
            <a:pPr>
              <a:lnSpc>
                <a:spcPct val="90000"/>
              </a:lnSpc>
            </a:pPr>
            <a:r>
              <a:rPr lang="ru-RU" sz="6000" dirty="0">
                <a:solidFill>
                  <a:schemeClr val="tx1"/>
                </a:solidFill>
              </a:rPr>
              <a:t>ДОКТОР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936625"/>
          </a:xfrm>
        </p:spPr>
        <p:txBody>
          <a:bodyPr/>
          <a:lstStyle/>
          <a:p>
            <a:r>
              <a:rPr lang="en-US"/>
              <a:t>Some words!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844675"/>
            <a:ext cx="7343775" cy="4248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6000" dirty="0">
                <a:solidFill>
                  <a:schemeClr val="tx1"/>
                </a:solidFill>
              </a:rPr>
              <a:t>СТУДЕНТ</a:t>
            </a:r>
          </a:p>
          <a:p>
            <a:pPr>
              <a:lnSpc>
                <a:spcPct val="90000"/>
              </a:lnSpc>
            </a:pPr>
            <a:r>
              <a:rPr lang="ru-RU" sz="6000" dirty="0">
                <a:solidFill>
                  <a:schemeClr val="tx1"/>
                </a:solidFill>
              </a:rPr>
              <a:t>ФУТБОЛ</a:t>
            </a:r>
          </a:p>
          <a:p>
            <a:pPr>
              <a:lnSpc>
                <a:spcPct val="90000"/>
              </a:lnSpc>
            </a:pPr>
            <a:r>
              <a:rPr lang="ru-RU" sz="6000" dirty="0">
                <a:solidFill>
                  <a:schemeClr val="tx1"/>
                </a:solidFill>
              </a:rPr>
              <a:t>ФРУКТ</a:t>
            </a:r>
          </a:p>
          <a:p>
            <a:pPr>
              <a:lnSpc>
                <a:spcPct val="90000"/>
              </a:lnSpc>
            </a:pPr>
            <a:r>
              <a:rPr lang="ru-RU" sz="6000" dirty="0">
                <a:solidFill>
                  <a:srgbClr val="FFFF00"/>
                </a:solidFill>
              </a:rPr>
              <a:t>ЁЖ !</a:t>
            </a:r>
            <a:r>
              <a:rPr lang="ru-RU" sz="6000" dirty="0">
                <a:solidFill>
                  <a:schemeClr val="tx1"/>
                </a:solidFill>
              </a:rPr>
              <a:t> </a:t>
            </a:r>
            <a:endParaRPr lang="en-US" sz="6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16632"/>
            <a:ext cx="7772400" cy="936625"/>
          </a:xfrm>
        </p:spPr>
        <p:txBody>
          <a:bodyPr/>
          <a:lstStyle/>
          <a:p>
            <a:r>
              <a:rPr lang="en-US" dirty="0"/>
              <a:t>New vowels!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340768"/>
            <a:ext cx="8568951" cy="5184576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3600" dirty="0">
                <a:solidFill>
                  <a:schemeClr val="tx1"/>
                </a:solidFill>
              </a:rPr>
              <a:t>Ё  </a:t>
            </a:r>
            <a:r>
              <a:rPr lang="en-US" sz="3600" dirty="0">
                <a:solidFill>
                  <a:schemeClr val="tx1"/>
                </a:solidFill>
              </a:rPr>
              <a:t>-  ‘</a:t>
            </a:r>
            <a:r>
              <a:rPr lang="en-US" sz="3600" dirty="0" err="1">
                <a:solidFill>
                  <a:schemeClr val="tx1"/>
                </a:solidFill>
              </a:rPr>
              <a:t>yo</a:t>
            </a:r>
            <a:r>
              <a:rPr lang="en-US" sz="3600" dirty="0">
                <a:solidFill>
                  <a:schemeClr val="tx1"/>
                </a:solidFill>
              </a:rPr>
              <a:t>’  in  </a:t>
            </a:r>
            <a:r>
              <a:rPr lang="en-US" sz="3600" i="1" dirty="0">
                <a:solidFill>
                  <a:schemeClr val="tx1"/>
                </a:solidFill>
              </a:rPr>
              <a:t>yonder</a:t>
            </a:r>
          </a:p>
          <a:p>
            <a:pPr algn="l">
              <a:lnSpc>
                <a:spcPct val="90000"/>
              </a:lnSpc>
            </a:pPr>
            <a:r>
              <a:rPr lang="ru-RU" sz="3600" dirty="0">
                <a:solidFill>
                  <a:schemeClr val="tx1"/>
                </a:solidFill>
              </a:rPr>
              <a:t>И  </a:t>
            </a:r>
            <a:r>
              <a:rPr lang="en-US" sz="3600" dirty="0">
                <a:solidFill>
                  <a:schemeClr val="tx1"/>
                </a:solidFill>
              </a:rPr>
              <a:t>-  ‘</a:t>
            </a:r>
            <a:r>
              <a:rPr lang="en-US" sz="3600" dirty="0" err="1">
                <a:solidFill>
                  <a:schemeClr val="tx1"/>
                </a:solidFill>
              </a:rPr>
              <a:t>ee</a:t>
            </a:r>
            <a:r>
              <a:rPr lang="en-US" sz="3600" dirty="0">
                <a:solidFill>
                  <a:schemeClr val="tx1"/>
                </a:solidFill>
              </a:rPr>
              <a:t>’  in  </a:t>
            </a:r>
            <a:r>
              <a:rPr lang="en-US" sz="3600" i="1" dirty="0">
                <a:solidFill>
                  <a:schemeClr val="tx1"/>
                </a:solidFill>
              </a:rPr>
              <a:t>feed</a:t>
            </a:r>
          </a:p>
          <a:p>
            <a:pPr algn="l">
              <a:lnSpc>
                <a:spcPct val="90000"/>
              </a:lnSpc>
            </a:pPr>
            <a:r>
              <a:rPr lang="ru-RU" sz="3600" dirty="0">
                <a:solidFill>
                  <a:schemeClr val="tx1"/>
                </a:solidFill>
              </a:rPr>
              <a:t>Й  </a:t>
            </a:r>
            <a:r>
              <a:rPr lang="en-US" sz="3600" dirty="0">
                <a:solidFill>
                  <a:schemeClr val="tx1"/>
                </a:solidFill>
              </a:rPr>
              <a:t>-  ‘y’  in  </a:t>
            </a:r>
            <a:r>
              <a:rPr lang="en-US" sz="3600" i="1" dirty="0">
                <a:solidFill>
                  <a:schemeClr val="tx1"/>
                </a:solidFill>
              </a:rPr>
              <a:t>boy</a:t>
            </a:r>
          </a:p>
          <a:p>
            <a:pPr algn="l">
              <a:lnSpc>
                <a:spcPct val="90000"/>
              </a:lnSpc>
            </a:pPr>
            <a:r>
              <a:rPr lang="ru-RU" sz="3600" dirty="0">
                <a:solidFill>
                  <a:schemeClr val="tx1"/>
                </a:solidFill>
              </a:rPr>
              <a:t>Ы  </a:t>
            </a:r>
            <a:r>
              <a:rPr lang="en-US" sz="3600" dirty="0">
                <a:solidFill>
                  <a:schemeClr val="tx1"/>
                </a:solidFill>
              </a:rPr>
              <a:t>-  ‘i’  in  </a:t>
            </a:r>
            <a:r>
              <a:rPr lang="en-US" sz="3600" i="1" dirty="0">
                <a:solidFill>
                  <a:schemeClr val="tx1"/>
                </a:solidFill>
              </a:rPr>
              <a:t>ill</a:t>
            </a:r>
            <a:r>
              <a:rPr lang="en-US" sz="3600" dirty="0">
                <a:solidFill>
                  <a:schemeClr val="tx1"/>
                </a:solidFill>
              </a:rPr>
              <a:t>  (or </a:t>
            </a:r>
            <a:r>
              <a:rPr lang="en-US" sz="3600" i="1" dirty="0" err="1">
                <a:solidFill>
                  <a:schemeClr val="tx1"/>
                </a:solidFill>
                <a:cs typeface="Tahoma" pitchFamily="34" charset="0"/>
              </a:rPr>
              <a:t>œuil</a:t>
            </a:r>
            <a:r>
              <a:rPr lang="en-US" sz="3600" dirty="0">
                <a:solidFill>
                  <a:schemeClr val="tx1"/>
                </a:solidFill>
                <a:cs typeface="Tahoma" pitchFamily="34" charset="0"/>
              </a:rPr>
              <a:t> in French)</a:t>
            </a:r>
          </a:p>
          <a:p>
            <a:pPr algn="l">
              <a:lnSpc>
                <a:spcPct val="90000"/>
              </a:lnSpc>
            </a:pPr>
            <a:r>
              <a:rPr lang="ru-RU" sz="3600" dirty="0">
                <a:solidFill>
                  <a:schemeClr val="tx1"/>
                </a:solidFill>
              </a:rPr>
              <a:t>Э  </a:t>
            </a:r>
            <a:r>
              <a:rPr lang="en-US" sz="3600" dirty="0">
                <a:solidFill>
                  <a:schemeClr val="tx1"/>
                </a:solidFill>
              </a:rPr>
              <a:t>-  ‘e’  in  </a:t>
            </a:r>
            <a:r>
              <a:rPr lang="en-US" sz="3600" i="1" dirty="0">
                <a:solidFill>
                  <a:schemeClr val="tx1"/>
                </a:solidFill>
              </a:rPr>
              <a:t>bed</a:t>
            </a:r>
          </a:p>
          <a:p>
            <a:pPr algn="l">
              <a:lnSpc>
                <a:spcPct val="90000"/>
              </a:lnSpc>
            </a:pPr>
            <a:r>
              <a:rPr lang="ru-RU" sz="3600" dirty="0">
                <a:solidFill>
                  <a:schemeClr val="tx1"/>
                </a:solidFill>
              </a:rPr>
              <a:t>Ю  </a:t>
            </a:r>
            <a:r>
              <a:rPr lang="en-US" sz="3600" dirty="0">
                <a:solidFill>
                  <a:schemeClr val="tx1"/>
                </a:solidFill>
              </a:rPr>
              <a:t>-  ‘</a:t>
            </a:r>
            <a:r>
              <a:rPr lang="en-US" sz="3600" dirty="0" err="1">
                <a:solidFill>
                  <a:schemeClr val="tx1"/>
                </a:solidFill>
              </a:rPr>
              <a:t>yu</a:t>
            </a:r>
            <a:r>
              <a:rPr lang="en-US" sz="3600" dirty="0">
                <a:solidFill>
                  <a:schemeClr val="tx1"/>
                </a:solidFill>
              </a:rPr>
              <a:t>’  in  </a:t>
            </a:r>
            <a:r>
              <a:rPr lang="en-US" sz="3600" i="1" dirty="0">
                <a:solidFill>
                  <a:schemeClr val="tx1"/>
                </a:solidFill>
              </a:rPr>
              <a:t>yuletide</a:t>
            </a:r>
            <a:endParaRPr lang="ru-RU" sz="3600" i="1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3600" dirty="0">
                <a:solidFill>
                  <a:schemeClr val="tx1"/>
                </a:solidFill>
              </a:rPr>
              <a:t>Я  </a:t>
            </a:r>
            <a:r>
              <a:rPr lang="en-US" sz="3600" dirty="0">
                <a:solidFill>
                  <a:schemeClr val="tx1"/>
                </a:solidFill>
              </a:rPr>
              <a:t>-  ‘</a:t>
            </a:r>
            <a:r>
              <a:rPr lang="en-US" sz="3600" dirty="0" err="1">
                <a:solidFill>
                  <a:schemeClr val="tx1"/>
                </a:solidFill>
              </a:rPr>
              <a:t>ya</a:t>
            </a:r>
            <a:r>
              <a:rPr lang="en-US" sz="3600" dirty="0">
                <a:solidFill>
                  <a:schemeClr val="tx1"/>
                </a:solidFill>
              </a:rPr>
              <a:t>’  in  </a:t>
            </a:r>
            <a:r>
              <a:rPr lang="en-US" sz="3600" i="1" dirty="0" smtClean="0">
                <a:solidFill>
                  <a:schemeClr val="tx1"/>
                </a:solidFill>
              </a:rPr>
              <a:t>yak</a:t>
            </a:r>
            <a:endParaRPr lang="en-US" sz="36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936625"/>
          </a:xfrm>
        </p:spPr>
        <p:txBody>
          <a:bodyPr/>
          <a:lstStyle/>
          <a:p>
            <a:r>
              <a:rPr lang="en-US"/>
              <a:t>New vowels (practice)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1" y="1844675"/>
            <a:ext cx="7992368" cy="424815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8000" dirty="0">
                <a:solidFill>
                  <a:schemeClr val="tx1"/>
                </a:solidFill>
              </a:rPr>
              <a:t>Ю</a:t>
            </a:r>
            <a:r>
              <a:rPr lang="en-US" sz="8000" dirty="0">
                <a:solidFill>
                  <a:schemeClr val="tx1"/>
                </a:solidFill>
              </a:rPr>
              <a:t>      </a:t>
            </a:r>
            <a:r>
              <a:rPr lang="ru-RU" sz="8000" dirty="0">
                <a:solidFill>
                  <a:schemeClr val="tx1"/>
                </a:solidFill>
              </a:rPr>
              <a:t>И  </a:t>
            </a:r>
            <a:r>
              <a:rPr lang="en-US" sz="8000" dirty="0">
                <a:solidFill>
                  <a:schemeClr val="tx1"/>
                </a:solidFill>
              </a:rPr>
              <a:t>   </a:t>
            </a:r>
            <a:r>
              <a:rPr lang="ru-RU" sz="8000" dirty="0" smtClean="0">
                <a:solidFill>
                  <a:schemeClr val="tx1"/>
                </a:solidFill>
              </a:rPr>
              <a:t>Я</a:t>
            </a:r>
            <a:endParaRPr lang="en-US" sz="8000" dirty="0">
              <a:solidFill>
                <a:schemeClr val="tx1"/>
              </a:solidFill>
            </a:endParaRPr>
          </a:p>
          <a:p>
            <a:pPr algn="l"/>
            <a:r>
              <a:rPr lang="en-US" sz="8000" dirty="0">
                <a:solidFill>
                  <a:schemeClr val="tx1"/>
                </a:solidFill>
              </a:rPr>
              <a:t>     </a:t>
            </a:r>
            <a:r>
              <a:rPr lang="ru-RU" sz="8000" dirty="0">
                <a:solidFill>
                  <a:schemeClr val="tx1"/>
                </a:solidFill>
              </a:rPr>
              <a:t>Й  </a:t>
            </a:r>
            <a:r>
              <a:rPr lang="en-US" sz="8000" dirty="0">
                <a:solidFill>
                  <a:schemeClr val="tx1"/>
                </a:solidFill>
              </a:rPr>
              <a:t>     </a:t>
            </a:r>
            <a:r>
              <a:rPr lang="ru-RU" sz="8000" dirty="0">
                <a:solidFill>
                  <a:schemeClr val="tx1"/>
                </a:solidFill>
              </a:rPr>
              <a:t>Ы</a:t>
            </a:r>
            <a:endParaRPr lang="en-US" sz="8000" dirty="0">
              <a:solidFill>
                <a:schemeClr val="tx1"/>
              </a:solidFill>
              <a:cs typeface="Tahoma" pitchFamily="34" charset="0"/>
            </a:endParaRPr>
          </a:p>
          <a:p>
            <a:pPr algn="l"/>
            <a:r>
              <a:rPr lang="ru-RU" sz="8000" dirty="0">
                <a:solidFill>
                  <a:schemeClr val="tx1"/>
                </a:solidFill>
              </a:rPr>
              <a:t>Э </a:t>
            </a:r>
            <a:r>
              <a:rPr lang="en-US" sz="8000" dirty="0">
                <a:solidFill>
                  <a:schemeClr val="tx1"/>
                </a:solidFill>
              </a:rPr>
              <a:t>      </a:t>
            </a:r>
            <a:r>
              <a:rPr lang="ru-RU" sz="8000" dirty="0" smtClean="0">
                <a:solidFill>
                  <a:schemeClr val="tx1"/>
                </a:solidFill>
              </a:rPr>
              <a:t>Ё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88640"/>
            <a:ext cx="7772400" cy="936625"/>
          </a:xfrm>
        </p:spPr>
        <p:txBody>
          <a:bodyPr/>
          <a:lstStyle/>
          <a:p>
            <a:r>
              <a:rPr lang="en-US" dirty="0"/>
              <a:t>The final 7 (hard)!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1484784"/>
            <a:ext cx="7776344" cy="4968552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3600" dirty="0">
                <a:solidFill>
                  <a:schemeClr val="tx1"/>
                </a:solidFill>
              </a:rPr>
              <a:t>Ж  </a:t>
            </a:r>
            <a:r>
              <a:rPr lang="en-US" sz="3600" dirty="0">
                <a:solidFill>
                  <a:schemeClr val="tx1"/>
                </a:solidFill>
              </a:rPr>
              <a:t>-  ‘</a:t>
            </a:r>
            <a:r>
              <a:rPr lang="en-US" sz="3600" dirty="0" err="1">
                <a:solidFill>
                  <a:schemeClr val="tx1"/>
                </a:solidFill>
              </a:rPr>
              <a:t>zh</a:t>
            </a:r>
            <a:r>
              <a:rPr lang="en-US" sz="3600" dirty="0">
                <a:solidFill>
                  <a:schemeClr val="tx1"/>
                </a:solidFill>
              </a:rPr>
              <a:t>’…  like ‘s’  in  </a:t>
            </a:r>
            <a:r>
              <a:rPr lang="en-US" sz="3600" i="1" dirty="0">
                <a:solidFill>
                  <a:schemeClr val="tx1"/>
                </a:solidFill>
              </a:rPr>
              <a:t>pleasure </a:t>
            </a:r>
            <a:endParaRPr lang="ru-RU" sz="3600" i="1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3600" dirty="0" smtClean="0">
                <a:solidFill>
                  <a:schemeClr val="tx1"/>
                </a:solidFill>
              </a:rPr>
              <a:t>Ц</a:t>
            </a:r>
            <a:r>
              <a:rPr lang="en-US" sz="3600" dirty="0" smtClean="0">
                <a:solidFill>
                  <a:schemeClr val="tx1"/>
                </a:solidFill>
              </a:rPr>
              <a:t>  -  ‘</a:t>
            </a:r>
            <a:r>
              <a:rPr lang="en-US" sz="3600" dirty="0" err="1" smtClean="0">
                <a:solidFill>
                  <a:schemeClr val="tx1"/>
                </a:solidFill>
              </a:rPr>
              <a:t>ts</a:t>
            </a:r>
            <a:r>
              <a:rPr lang="en-US" sz="3600" dirty="0" smtClean="0">
                <a:solidFill>
                  <a:schemeClr val="tx1"/>
                </a:solidFill>
              </a:rPr>
              <a:t>’   in  hits</a:t>
            </a:r>
            <a:endParaRPr lang="ru-RU" sz="3600" dirty="0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3600" dirty="0" smtClean="0">
                <a:solidFill>
                  <a:schemeClr val="tx1"/>
                </a:solidFill>
              </a:rPr>
              <a:t>Ч</a:t>
            </a:r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-  ‘</a:t>
            </a:r>
            <a:r>
              <a:rPr lang="en-US" sz="3600" dirty="0" err="1">
                <a:solidFill>
                  <a:schemeClr val="tx1"/>
                </a:solidFill>
              </a:rPr>
              <a:t>ch</a:t>
            </a:r>
            <a:r>
              <a:rPr lang="en-US" sz="3600" dirty="0">
                <a:solidFill>
                  <a:schemeClr val="tx1"/>
                </a:solidFill>
              </a:rPr>
              <a:t>’  in  check</a:t>
            </a:r>
            <a:endParaRPr lang="ru-RU" sz="36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3600" dirty="0">
                <a:solidFill>
                  <a:schemeClr val="tx1"/>
                </a:solidFill>
              </a:rPr>
              <a:t>Ш</a:t>
            </a:r>
            <a:r>
              <a:rPr lang="en-US" sz="3600" dirty="0">
                <a:solidFill>
                  <a:schemeClr val="tx1"/>
                </a:solidFill>
              </a:rPr>
              <a:t>  -  ‘</a:t>
            </a:r>
            <a:r>
              <a:rPr lang="en-US" sz="3600" dirty="0" err="1">
                <a:solidFill>
                  <a:schemeClr val="tx1"/>
                </a:solidFill>
              </a:rPr>
              <a:t>sh</a:t>
            </a:r>
            <a:r>
              <a:rPr lang="en-US" sz="3600" dirty="0">
                <a:solidFill>
                  <a:schemeClr val="tx1"/>
                </a:solidFill>
              </a:rPr>
              <a:t>’  in  shot</a:t>
            </a:r>
            <a:endParaRPr lang="ru-RU" sz="36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3600" dirty="0" smtClean="0">
                <a:solidFill>
                  <a:schemeClr val="tx1"/>
                </a:solidFill>
              </a:rPr>
              <a:t>Щ</a:t>
            </a:r>
            <a:r>
              <a:rPr lang="en-US" sz="3600" dirty="0" smtClean="0">
                <a:solidFill>
                  <a:schemeClr val="tx1"/>
                </a:solidFill>
              </a:rPr>
              <a:t>  -  ‘</a:t>
            </a:r>
            <a:r>
              <a:rPr lang="en-US" sz="3600" dirty="0" err="1" smtClean="0">
                <a:solidFill>
                  <a:schemeClr val="tx1"/>
                </a:solidFill>
              </a:rPr>
              <a:t>sh-sh</a:t>
            </a:r>
            <a:r>
              <a:rPr lang="en-US" sz="3600" dirty="0" smtClean="0">
                <a:solidFill>
                  <a:schemeClr val="tx1"/>
                </a:solidFill>
              </a:rPr>
              <a:t>’ in fish shop</a:t>
            </a:r>
            <a:endParaRPr lang="ru-RU" sz="3600" dirty="0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3600" dirty="0" smtClean="0">
                <a:solidFill>
                  <a:schemeClr val="tx1"/>
                </a:solidFill>
              </a:rPr>
              <a:t>Ъ</a:t>
            </a:r>
            <a:r>
              <a:rPr lang="en-US" sz="3600" dirty="0" smtClean="0">
                <a:solidFill>
                  <a:schemeClr val="tx1"/>
                </a:solidFill>
              </a:rPr>
              <a:t>  -  “HARD SIGN”…</a:t>
            </a:r>
            <a:endParaRPr lang="ru-RU" sz="3600" dirty="0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3600" dirty="0" smtClean="0">
                <a:solidFill>
                  <a:schemeClr val="tx1"/>
                </a:solidFill>
              </a:rPr>
              <a:t>Ь</a:t>
            </a:r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-  “SOFT SIGN”…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936625"/>
          </a:xfrm>
        </p:spPr>
        <p:txBody>
          <a:bodyPr/>
          <a:lstStyle/>
          <a:p>
            <a:r>
              <a:rPr lang="en-US"/>
              <a:t>The final 7 (practice)!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9" y="1628800"/>
            <a:ext cx="7920360" cy="4824536"/>
          </a:xfrm>
        </p:spPr>
        <p:txBody>
          <a:bodyPr>
            <a:normAutofit/>
          </a:bodyPr>
          <a:lstStyle/>
          <a:p>
            <a:pPr algn="l"/>
            <a:r>
              <a:rPr lang="ru-RU" sz="8000" dirty="0" smtClean="0">
                <a:solidFill>
                  <a:schemeClr val="tx1"/>
                </a:solidFill>
              </a:rPr>
              <a:t>Щ </a:t>
            </a:r>
            <a:r>
              <a:rPr lang="en-US" sz="8000" dirty="0" smtClean="0">
                <a:solidFill>
                  <a:schemeClr val="tx1"/>
                </a:solidFill>
              </a:rPr>
              <a:t>     </a:t>
            </a:r>
            <a:r>
              <a:rPr lang="ru-RU" sz="8000" dirty="0">
                <a:solidFill>
                  <a:schemeClr val="tx1"/>
                </a:solidFill>
              </a:rPr>
              <a:t>Ж </a:t>
            </a:r>
            <a:r>
              <a:rPr lang="en-US" sz="8000" dirty="0">
                <a:solidFill>
                  <a:schemeClr val="tx1"/>
                </a:solidFill>
              </a:rPr>
              <a:t>     </a:t>
            </a:r>
            <a:r>
              <a:rPr lang="ru-RU" sz="8000" dirty="0" smtClean="0">
                <a:solidFill>
                  <a:schemeClr val="tx1"/>
                </a:solidFill>
              </a:rPr>
              <a:t>Ъ </a:t>
            </a:r>
            <a:endParaRPr lang="en-US" sz="8000" dirty="0">
              <a:solidFill>
                <a:schemeClr val="tx1"/>
              </a:solidFill>
            </a:endParaRPr>
          </a:p>
          <a:p>
            <a:pPr algn="l"/>
            <a:r>
              <a:rPr lang="en-US" sz="8000" dirty="0">
                <a:solidFill>
                  <a:schemeClr val="tx1"/>
                </a:solidFill>
              </a:rPr>
              <a:t>    </a:t>
            </a:r>
            <a:r>
              <a:rPr lang="en-US" sz="8000" dirty="0" smtClean="0">
                <a:solidFill>
                  <a:schemeClr val="tx1"/>
                </a:solidFill>
              </a:rPr>
              <a:t> </a:t>
            </a:r>
            <a:r>
              <a:rPr lang="ru-RU" sz="8000" dirty="0" smtClean="0">
                <a:solidFill>
                  <a:schemeClr val="tx1"/>
                </a:solidFill>
              </a:rPr>
              <a:t>Ч</a:t>
            </a:r>
            <a:r>
              <a:rPr lang="en-US" sz="8000" dirty="0" smtClean="0">
                <a:solidFill>
                  <a:schemeClr val="tx1"/>
                </a:solidFill>
              </a:rPr>
              <a:t>     </a:t>
            </a:r>
            <a:r>
              <a:rPr lang="ru-RU" sz="8000" dirty="0" smtClean="0">
                <a:solidFill>
                  <a:schemeClr val="tx1"/>
                </a:solidFill>
              </a:rPr>
              <a:t>Ш</a:t>
            </a:r>
            <a:r>
              <a:rPr lang="en-US" sz="8000" dirty="0" smtClean="0">
                <a:solidFill>
                  <a:schemeClr val="tx1"/>
                </a:solidFill>
              </a:rPr>
              <a:t> </a:t>
            </a:r>
            <a:endParaRPr lang="en-US" sz="8000" dirty="0">
              <a:solidFill>
                <a:schemeClr val="tx1"/>
              </a:solidFill>
            </a:endParaRPr>
          </a:p>
          <a:p>
            <a:pPr algn="l"/>
            <a:r>
              <a:rPr lang="en-US" sz="8000" dirty="0">
                <a:solidFill>
                  <a:schemeClr val="tx1"/>
                </a:solidFill>
              </a:rPr>
              <a:t>   </a:t>
            </a:r>
            <a:r>
              <a:rPr lang="ru-RU" sz="8000" dirty="0" smtClean="0">
                <a:solidFill>
                  <a:schemeClr val="tx1"/>
                </a:solidFill>
              </a:rPr>
              <a:t>Ц</a:t>
            </a:r>
            <a:r>
              <a:rPr lang="en-US" sz="8000" dirty="0" smtClean="0">
                <a:solidFill>
                  <a:schemeClr val="tx1"/>
                </a:solidFill>
              </a:rPr>
              <a:t>          </a:t>
            </a:r>
            <a:r>
              <a:rPr lang="ru-RU" sz="8000" dirty="0" smtClean="0">
                <a:solidFill>
                  <a:schemeClr val="tx1"/>
                </a:solidFill>
              </a:rPr>
              <a:t>Ь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936625"/>
          </a:xfrm>
        </p:spPr>
        <p:txBody>
          <a:bodyPr/>
          <a:lstStyle/>
          <a:p>
            <a:r>
              <a:rPr lang="en-US"/>
              <a:t>More words…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844675"/>
            <a:ext cx="7343775" cy="4248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6000" dirty="0" smtClean="0">
                <a:solidFill>
                  <a:schemeClr val="tx1"/>
                </a:solidFill>
              </a:rPr>
              <a:t>ТУРИСТ</a:t>
            </a:r>
            <a:endParaRPr lang="ru-RU" sz="6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6000" dirty="0" smtClean="0">
                <a:solidFill>
                  <a:schemeClr val="tx1"/>
                </a:solidFill>
              </a:rPr>
              <a:t>МУЗЕЙ</a:t>
            </a:r>
            <a:endParaRPr lang="ru-RU" sz="6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6000" dirty="0">
                <a:solidFill>
                  <a:schemeClr val="tx1"/>
                </a:solidFill>
              </a:rPr>
              <a:t>МУЗЫКА</a:t>
            </a:r>
          </a:p>
          <a:p>
            <a:pPr>
              <a:lnSpc>
                <a:spcPct val="90000"/>
              </a:lnSpc>
            </a:pPr>
            <a:r>
              <a:rPr lang="ru-RU" sz="6000" dirty="0">
                <a:solidFill>
                  <a:schemeClr val="tx1"/>
                </a:solidFill>
              </a:rPr>
              <a:t>ВОЛЕЙБОЛ</a:t>
            </a:r>
          </a:p>
          <a:p>
            <a:pPr>
              <a:lnSpc>
                <a:spcPct val="90000"/>
              </a:lnSpc>
            </a:pP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936625"/>
          </a:xfrm>
        </p:spPr>
        <p:txBody>
          <a:bodyPr/>
          <a:lstStyle/>
          <a:p>
            <a:r>
              <a:rPr lang="en-US"/>
              <a:t>More words…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844675"/>
            <a:ext cx="7343775" cy="4248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6000" dirty="0">
                <a:solidFill>
                  <a:schemeClr val="tx1"/>
                </a:solidFill>
              </a:rPr>
              <a:t>ШОК</a:t>
            </a:r>
          </a:p>
          <a:p>
            <a:pPr>
              <a:lnSpc>
                <a:spcPct val="90000"/>
              </a:lnSpc>
            </a:pPr>
            <a:r>
              <a:rPr lang="ru-RU" sz="6000" dirty="0" smtClean="0">
                <a:solidFill>
                  <a:schemeClr val="tx1"/>
                </a:solidFill>
              </a:rPr>
              <a:t>ЮМОР</a:t>
            </a:r>
          </a:p>
          <a:p>
            <a:pPr>
              <a:lnSpc>
                <a:spcPct val="90000"/>
              </a:lnSpc>
            </a:pPr>
            <a:r>
              <a:rPr lang="ru-RU" sz="6000" dirty="0">
                <a:solidFill>
                  <a:schemeClr val="tx1"/>
                </a:solidFill>
              </a:rPr>
              <a:t>БРАТ</a:t>
            </a:r>
          </a:p>
          <a:p>
            <a:pPr>
              <a:lnSpc>
                <a:spcPct val="90000"/>
              </a:lnSpc>
            </a:pPr>
            <a:endParaRPr lang="en-U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936625"/>
          </a:xfrm>
        </p:spPr>
        <p:txBody>
          <a:bodyPr/>
          <a:lstStyle/>
          <a:p>
            <a:r>
              <a:rPr lang="en-US"/>
              <a:t>More words…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844675"/>
            <a:ext cx="7343775" cy="42481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6000" dirty="0">
                <a:solidFill>
                  <a:schemeClr val="tx1"/>
                </a:solidFill>
              </a:rPr>
              <a:t>ПРИВЕТ</a:t>
            </a:r>
          </a:p>
          <a:p>
            <a:pPr>
              <a:lnSpc>
                <a:spcPct val="90000"/>
              </a:lnSpc>
            </a:pPr>
            <a:r>
              <a:rPr lang="ru-RU" sz="6000" dirty="0">
                <a:solidFill>
                  <a:schemeClr val="tx1"/>
                </a:solidFill>
              </a:rPr>
              <a:t>КАК ДЕЛА?</a:t>
            </a:r>
          </a:p>
          <a:p>
            <a:pPr>
              <a:lnSpc>
                <a:spcPct val="90000"/>
              </a:lnSpc>
            </a:pPr>
            <a:r>
              <a:rPr lang="ru-RU" sz="6000" dirty="0" smtClean="0">
                <a:solidFill>
                  <a:schemeClr val="tx1"/>
                </a:solidFill>
              </a:rPr>
              <a:t>ХОРОШО</a:t>
            </a:r>
          </a:p>
          <a:p>
            <a:pPr>
              <a:lnSpc>
                <a:spcPct val="90000"/>
              </a:lnSpc>
            </a:pPr>
            <a:r>
              <a:rPr lang="ru-RU" sz="6000" dirty="0" smtClean="0">
                <a:solidFill>
                  <a:schemeClr val="tx1"/>
                </a:solidFill>
              </a:rPr>
              <a:t>ПЛОХО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88640"/>
            <a:ext cx="7772400" cy="936625"/>
          </a:xfrm>
        </p:spPr>
        <p:txBody>
          <a:bodyPr/>
          <a:lstStyle/>
          <a:p>
            <a:r>
              <a:rPr lang="en-US" sz="5400" u="sng" dirty="0"/>
              <a:t>The Alphabet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484784"/>
            <a:ext cx="7056784" cy="468052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There are 33 letters in the Russian alphabet, which is called the ‘</a:t>
            </a:r>
            <a:r>
              <a:rPr lang="en-US" sz="2800" dirty="0" err="1">
                <a:solidFill>
                  <a:schemeClr val="tx1"/>
                </a:solidFill>
              </a:rPr>
              <a:t>cyrillic</a:t>
            </a:r>
            <a:r>
              <a:rPr lang="en-US" sz="2800" dirty="0">
                <a:solidFill>
                  <a:schemeClr val="tx1"/>
                </a:solidFill>
              </a:rPr>
              <a:t>’ alphabet (after Saint Cyril).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You’ll find you learn them very quickly.  Some are just like their English equivalents…  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some </a:t>
            </a:r>
            <a:r>
              <a:rPr lang="en-US" sz="2800" dirty="0">
                <a:solidFill>
                  <a:schemeClr val="tx1"/>
                </a:solidFill>
              </a:rPr>
              <a:t>do not look like any English letters…  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and </a:t>
            </a:r>
            <a:r>
              <a:rPr lang="en-US" sz="2800" dirty="0">
                <a:solidFill>
                  <a:schemeClr val="tx1"/>
                </a:solidFill>
              </a:rPr>
              <a:t>some look like English letters, but are pronounced very differently (hard!)…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936625"/>
          </a:xfrm>
        </p:spPr>
        <p:txBody>
          <a:bodyPr/>
          <a:lstStyle/>
          <a:p>
            <a:r>
              <a:rPr lang="en-US"/>
              <a:t>Alphabet</a:t>
            </a:r>
            <a:r>
              <a:rPr lang="ru-RU"/>
              <a:t> </a:t>
            </a:r>
            <a:r>
              <a:rPr lang="en-US"/>
              <a:t>(1</a:t>
            </a:r>
            <a:r>
              <a:rPr lang="en-US" baseline="30000"/>
              <a:t>st</a:t>
            </a:r>
            <a:r>
              <a:rPr lang="en-US"/>
              <a:t> half)…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1628800"/>
            <a:ext cx="7776864" cy="4320480"/>
          </a:xfrm>
        </p:spPr>
        <p:txBody>
          <a:bodyPr>
            <a:normAutofit fontScale="92500"/>
          </a:bodyPr>
          <a:lstStyle/>
          <a:p>
            <a:pPr algn="l"/>
            <a:r>
              <a:rPr lang="ru-RU" sz="8000" dirty="0">
                <a:solidFill>
                  <a:schemeClr val="tx1"/>
                </a:solidFill>
              </a:rPr>
              <a:t>А  Б  В   Г  Д  Е</a:t>
            </a:r>
          </a:p>
          <a:p>
            <a:pPr algn="l"/>
            <a:r>
              <a:rPr lang="ru-RU" sz="8000" dirty="0">
                <a:solidFill>
                  <a:schemeClr val="tx1"/>
                </a:solidFill>
              </a:rPr>
              <a:t>Ё  Ж  З  И  Й  К  Л  М  Н  О  П  Р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936625"/>
          </a:xfrm>
        </p:spPr>
        <p:txBody>
          <a:bodyPr/>
          <a:lstStyle/>
          <a:p>
            <a:r>
              <a:rPr lang="en-US"/>
              <a:t>Alphabet (2</a:t>
            </a:r>
            <a:r>
              <a:rPr lang="en-US" baseline="30000"/>
              <a:t>nd</a:t>
            </a:r>
            <a:r>
              <a:rPr lang="en-US"/>
              <a:t> half)…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5" y="1556792"/>
            <a:ext cx="8136384" cy="4536033"/>
          </a:xfrm>
        </p:spPr>
        <p:txBody>
          <a:bodyPr>
            <a:normAutofit/>
          </a:bodyPr>
          <a:lstStyle/>
          <a:p>
            <a:pPr algn="l"/>
            <a:r>
              <a:rPr lang="ru-RU" sz="8000" dirty="0">
                <a:solidFill>
                  <a:schemeClr val="tx1"/>
                </a:solidFill>
              </a:rPr>
              <a:t>С  Т  У   Ф  Х  Ц  Ч  Ш  Щ  Ъ  Ы  Ь  Э  Ю  Я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908720"/>
            <a:ext cx="3815903" cy="52565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Привет!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Как дела?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хорошо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плохо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очень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пока!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спасибо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(большое)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395642" y="908720"/>
            <a:ext cx="4200693" cy="54726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2000" kern="120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sz="3200" dirty="0" smtClean="0">
                <a:solidFill>
                  <a:schemeClr val="tx1"/>
                </a:solidFill>
              </a:rPr>
              <a:t>нормально</a:t>
            </a:r>
          </a:p>
          <a:p>
            <a:pPr fontAlgn="auto"/>
            <a:r>
              <a:rPr lang="ru-RU" sz="3200" dirty="0" smtClean="0">
                <a:solidFill>
                  <a:schemeClr val="tx1"/>
                </a:solidFill>
              </a:rPr>
              <a:t>ничего</a:t>
            </a:r>
          </a:p>
          <a:p>
            <a:pPr fontAlgn="auto"/>
            <a:r>
              <a:rPr lang="ru-RU" sz="3200" dirty="0" smtClean="0">
                <a:solidFill>
                  <a:schemeClr val="tx1"/>
                </a:solidFill>
              </a:rPr>
              <a:t>да </a:t>
            </a:r>
          </a:p>
          <a:p>
            <a:pPr fontAlgn="auto"/>
            <a:r>
              <a:rPr lang="ru-RU" sz="3200" dirty="0" smtClean="0">
                <a:solidFill>
                  <a:schemeClr val="tx1"/>
                </a:solidFill>
              </a:rPr>
              <a:t>нет</a:t>
            </a:r>
          </a:p>
          <a:p>
            <a:pPr fontAlgn="auto"/>
            <a:r>
              <a:rPr lang="ru-RU" sz="3200" dirty="0" smtClean="0">
                <a:solidFill>
                  <a:schemeClr val="tx1"/>
                </a:solidFill>
              </a:rPr>
              <a:t>не</a:t>
            </a:r>
          </a:p>
          <a:p>
            <a:pPr fontAlgn="auto"/>
            <a:r>
              <a:rPr lang="ru-RU" sz="3200" dirty="0" smtClean="0">
                <a:solidFill>
                  <a:schemeClr val="tx1"/>
                </a:solidFill>
              </a:rPr>
              <a:t>как тебя зовут?</a:t>
            </a:r>
          </a:p>
          <a:p>
            <a:pPr fontAlgn="auto"/>
            <a:r>
              <a:rPr lang="ru-RU" sz="3200" dirty="0" smtClean="0">
                <a:solidFill>
                  <a:schemeClr val="tx1"/>
                </a:solidFill>
              </a:rPr>
              <a:t>меня зовут ____</a:t>
            </a:r>
          </a:p>
          <a:p>
            <a:pPr fontAlgn="auto"/>
            <a:r>
              <a:rPr lang="ru-RU" sz="3200" dirty="0" smtClean="0">
                <a:solidFill>
                  <a:schemeClr val="tx1"/>
                </a:solidFill>
              </a:rPr>
              <a:t>пожалуйста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76256" y="188640"/>
            <a:ext cx="21867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RED SQUARE, MOSCOW</a:t>
            </a:r>
            <a:endParaRPr lang="en-GB" sz="3200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2986" y="96307"/>
            <a:ext cx="30381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Русский (</a:t>
            </a:r>
            <a:r>
              <a:rPr lang="en-GB" sz="5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Russian)</a:t>
            </a:r>
            <a:endParaRPr lang="en-GB" sz="54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477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64627"/>
            <a:ext cx="11131826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52320" y="121207"/>
            <a:ext cx="19442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“I love you”</a:t>
            </a:r>
            <a:endParaRPr lang="en-GB" sz="4400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158" y="332656"/>
            <a:ext cx="496855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WHY CHOOSE RUSSIAN?</a:t>
            </a:r>
          </a:p>
          <a:p>
            <a:endParaRPr lang="en-GB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GB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There’s just something about Russian.</a:t>
            </a:r>
          </a:p>
          <a:p>
            <a:endParaRPr lang="en-GB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GB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It gets under your skin.</a:t>
            </a:r>
          </a:p>
          <a:p>
            <a:endParaRPr lang="en-GB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GB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It gets in your head.</a:t>
            </a:r>
          </a:p>
          <a:p>
            <a:endParaRPr lang="en-GB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GB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People who study Russian </a:t>
            </a:r>
            <a:r>
              <a:rPr lang="en-GB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love</a:t>
            </a:r>
            <a:r>
              <a:rPr lang="en-GB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it.</a:t>
            </a:r>
          </a:p>
          <a:p>
            <a:endParaRPr lang="en-GB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GB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90% of those who start Russian at Sevenoaks continue to GCSE.</a:t>
            </a:r>
          </a:p>
          <a:p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9009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host2post.com/server13/photos/JFkUT6fl2yxN3M~/abstract-multicolor-soviet-russian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5340"/>
            <a:ext cx="11052105" cy="690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24792" y="5877272"/>
            <a:ext cx="900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200" dirty="0" smtClean="0">
                <a:latin typeface="Arial Black" panose="020B0A04020102020204" pitchFamily="34" charset="0"/>
              </a:rPr>
              <a:t>But most of all, an amazing language…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779912" y="356402"/>
            <a:ext cx="6156176" cy="1531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charset="0"/>
              <a:buNone/>
            </a:pPr>
            <a:r>
              <a:rPr lang="en-GB" altLang="en-US" dirty="0" smtClean="0">
                <a:latin typeface="Arial Black" panose="020B0A04020102020204" pitchFamily="34" charset="0"/>
              </a:rPr>
              <a:t>Amazing History.  </a:t>
            </a:r>
          </a:p>
          <a:p>
            <a:pPr marL="114300" indent="0">
              <a:buFont typeface="Arial" charset="0"/>
              <a:buNone/>
            </a:pPr>
            <a:r>
              <a:rPr lang="en-GB" altLang="en-US" dirty="0" smtClean="0">
                <a:latin typeface="Arial Black" panose="020B0A04020102020204" pitchFamily="34" charset="0"/>
              </a:rPr>
              <a:t>Amazing Literature.  </a:t>
            </a:r>
          </a:p>
          <a:p>
            <a:pPr marL="114300" indent="0">
              <a:buFont typeface="Arial" charset="0"/>
              <a:buNone/>
            </a:pPr>
            <a:r>
              <a:rPr lang="en-GB" altLang="en-US" dirty="0" smtClean="0">
                <a:latin typeface="Arial Black" panose="020B0A04020102020204" pitchFamily="34" charset="0"/>
              </a:rPr>
              <a:t>Amazing Culture.  </a:t>
            </a:r>
          </a:p>
          <a:p>
            <a:pPr marL="114300" indent="0">
              <a:buFont typeface="Arial" charset="0"/>
              <a:buNone/>
            </a:pPr>
            <a:r>
              <a:rPr lang="en-GB" altLang="en-US" dirty="0" smtClean="0">
                <a:latin typeface="Arial Black" panose="020B0A04020102020204" pitchFamily="34" charset="0"/>
              </a:rPr>
              <a:t>Amazing People.           </a:t>
            </a:r>
          </a:p>
          <a:p>
            <a:pPr marL="114300" indent="0">
              <a:buFont typeface="Arial" charset="0"/>
              <a:buNone/>
            </a:pPr>
            <a:endParaRPr lang="en-GB" altLang="en-US" sz="3600" b="1" i="1" dirty="0">
              <a:latin typeface="Arial Black" panose="020B0A04020102020204" pitchFamily="34" charset="0"/>
            </a:endParaRPr>
          </a:p>
          <a:p>
            <a:pPr marL="114300" indent="0">
              <a:buFont typeface="Arial" charset="0"/>
              <a:buNone/>
            </a:pPr>
            <a:r>
              <a:rPr lang="en-GB" altLang="en-US" sz="3600" b="1" i="1" dirty="0" smtClean="0">
                <a:latin typeface="Arial Black" panose="020B0A04020102020204" pitchFamily="34" charset="0"/>
              </a:rPr>
              <a:t>An incredible adventure ahead? </a:t>
            </a:r>
          </a:p>
        </p:txBody>
      </p:sp>
    </p:spTree>
    <p:extLst>
      <p:ext uri="{BB962C8B-B14F-4D97-AF65-F5344CB8AC3E}">
        <p14:creationId xmlns:p14="http://schemas.microsoft.com/office/powerpoint/2010/main" val="4229661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8800"/>
            <a:ext cx="5976664" cy="49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2379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Russian is written in ‘</a:t>
            </a:r>
            <a:r>
              <a:rPr lang="en-GB" sz="36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cyrillic</a:t>
            </a:r>
            <a:r>
              <a:rPr lang="en-GB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’.  </a:t>
            </a:r>
          </a:p>
          <a:p>
            <a:r>
              <a:rPr lang="en-GB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It looks cool.</a:t>
            </a:r>
            <a:endParaRPr lang="en-GB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560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69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Longest word I know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indent="-342900" eaLnBrk="1" hangingPunct="1">
              <a:defRPr/>
            </a:pPr>
            <a:endParaRPr lang="en-GB" sz="48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indent="-342900" eaLnBrk="1" hangingPunct="1">
              <a:buFont typeface="Arial" charset="0"/>
              <a:buNone/>
              <a:defRPr/>
            </a:pPr>
            <a:endParaRPr lang="en-GB" sz="3500" smtClean="0">
              <a:solidFill>
                <a:srgbClr val="FFFF00"/>
              </a:solidFill>
              <a:latin typeface="Comic Sans MS" pitchFamily="66" charset="0"/>
            </a:endParaRPr>
          </a:p>
          <a:p>
            <a:pPr indent="-342900" eaLnBrk="1" hangingPunct="1">
              <a:buFont typeface="Arial" charset="0"/>
              <a:buNone/>
              <a:defRPr/>
            </a:pPr>
            <a:endParaRPr lang="en-GB" sz="3500" smtClean="0">
              <a:solidFill>
                <a:srgbClr val="FFFF00"/>
              </a:solidFill>
              <a:latin typeface="Comic Sans MS" pitchFamily="66" charset="0"/>
            </a:endParaRPr>
          </a:p>
          <a:p>
            <a:pPr indent="-342900" eaLnBrk="1" hangingPunct="1">
              <a:defRPr/>
            </a:pPr>
            <a:endParaRPr lang="en-GB" sz="3500" smtClean="0">
              <a:solidFill>
                <a:srgbClr val="FFFF00"/>
              </a:solidFill>
              <a:latin typeface="Comic Sans MS" pitchFamily="66" charset="0"/>
            </a:endParaRPr>
          </a:p>
          <a:p>
            <a:pPr indent="-342900" eaLnBrk="1" hangingPunct="1">
              <a:defRPr/>
            </a:pPr>
            <a:endParaRPr lang="en-GB" sz="350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600200" y="2224088"/>
            <a:ext cx="678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smtClean="0">
              <a:solidFill>
                <a:srgbClr val="2F2B20"/>
              </a:solidFill>
              <a:latin typeface="Arial" charset="0"/>
              <a:cs typeface="Arial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0" y="2060575"/>
            <a:ext cx="8316913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en-US" sz="4000" b="1" dirty="0" smtClean="0">
                <a:latin typeface="Arial" charset="0"/>
                <a:cs typeface="Arial" charset="0"/>
              </a:rPr>
              <a:t>ДОСТОПРИМЕЧАТЕЛЬНОСТИ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4000" b="1" i="1" dirty="0" err="1" smtClean="0">
                <a:latin typeface="Arial" charset="0"/>
                <a:cs typeface="Arial" charset="0"/>
              </a:rPr>
              <a:t>Dasta</a:t>
            </a:r>
            <a:r>
              <a:rPr lang="en-GB" altLang="en-US" sz="4000" b="1" i="1" dirty="0" smtClean="0">
                <a:latin typeface="Arial" charset="0"/>
                <a:cs typeface="Arial" charset="0"/>
              </a:rPr>
              <a:t> – </a:t>
            </a:r>
            <a:r>
              <a:rPr lang="en-GB" altLang="en-US" sz="4000" b="1" i="1" dirty="0" err="1" smtClean="0">
                <a:latin typeface="Arial" charset="0"/>
                <a:cs typeface="Arial" charset="0"/>
              </a:rPr>
              <a:t>preemye</a:t>
            </a:r>
            <a:r>
              <a:rPr lang="en-GB" altLang="en-US" sz="4000" b="1" i="1" dirty="0" smtClean="0">
                <a:latin typeface="Arial" charset="0"/>
                <a:cs typeface="Arial" charset="0"/>
              </a:rPr>
              <a:t> –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4000" b="1" i="1" dirty="0" err="1" smtClean="0">
                <a:latin typeface="Arial" charset="0"/>
                <a:cs typeface="Arial" charset="0"/>
              </a:rPr>
              <a:t>chatel</a:t>
            </a:r>
            <a:r>
              <a:rPr lang="en-GB" altLang="en-US" sz="4000" b="1" i="1" dirty="0" smtClean="0">
                <a:latin typeface="Arial" charset="0"/>
                <a:cs typeface="Arial" charset="0"/>
              </a:rPr>
              <a:t> – </a:t>
            </a:r>
            <a:r>
              <a:rPr lang="en-GB" altLang="en-US" sz="4000" b="1" i="1" dirty="0" err="1" smtClean="0">
                <a:latin typeface="Arial" charset="0"/>
                <a:cs typeface="Arial" charset="0"/>
              </a:rPr>
              <a:t>nastee</a:t>
            </a:r>
            <a:endParaRPr lang="en-GB" altLang="en-US" sz="4000" b="1" i="1" dirty="0" smtClean="0">
              <a:latin typeface="Arial" charset="0"/>
              <a:cs typeface="Arial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4000" b="1" i="1" dirty="0" smtClean="0">
                <a:latin typeface="Arial" charset="0"/>
                <a:cs typeface="Arial" charset="0"/>
              </a:rPr>
              <a:t>(sights)</a:t>
            </a:r>
            <a:endParaRPr lang="en-US" altLang="en-US" sz="4000" b="1" i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45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85" y="2671671"/>
            <a:ext cx="6948264" cy="418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WHY CHOOSE RUSSIAN?</a:t>
            </a:r>
          </a:p>
          <a:p>
            <a:endParaRPr lang="en-GB" sz="2800" dirty="0">
              <a:latin typeface="Arial Black" panose="020B0A04020102020204" pitchFamily="34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Sevenoaks has one of the largest and best Russian Departments in the country – over 100 pupils study it from Y8 to U6.</a:t>
            </a:r>
          </a:p>
          <a:p>
            <a:endParaRPr lang="en-GB" sz="2800" dirty="0">
              <a:latin typeface="Arial Black" panose="020B0A04020102020204" pitchFamily="34" charset="0"/>
            </a:endParaRPr>
          </a:p>
          <a:p>
            <a:pPr algn="r"/>
            <a:r>
              <a:rPr lang="en-GB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			About 16 Y8 pupils start Russian each year.</a:t>
            </a:r>
          </a:p>
          <a:p>
            <a:pPr algn="r"/>
            <a:r>
              <a:rPr lang="en-GB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(talk to them!) </a:t>
            </a: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31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indent="-342900" eaLnBrk="1" hangingPunct="1">
              <a:defRPr/>
            </a:pPr>
            <a:endParaRPr lang="en-GB" sz="48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indent="-342900" eaLnBrk="1" hangingPunct="1">
              <a:buFont typeface="Arial" charset="0"/>
              <a:buNone/>
              <a:defRPr/>
            </a:pPr>
            <a:endParaRPr lang="en-GB" sz="3500" smtClean="0">
              <a:solidFill>
                <a:srgbClr val="FFFF00"/>
              </a:solidFill>
              <a:latin typeface="Comic Sans MS" pitchFamily="66" charset="0"/>
            </a:endParaRPr>
          </a:p>
          <a:p>
            <a:pPr indent="-342900" eaLnBrk="1" hangingPunct="1">
              <a:buFont typeface="Arial" charset="0"/>
              <a:buNone/>
              <a:defRPr/>
            </a:pPr>
            <a:endParaRPr lang="en-GB" sz="3500" smtClean="0">
              <a:solidFill>
                <a:srgbClr val="FFFF00"/>
              </a:solidFill>
              <a:latin typeface="Comic Sans MS" pitchFamily="66" charset="0"/>
            </a:endParaRPr>
          </a:p>
          <a:p>
            <a:pPr indent="-342900" eaLnBrk="1" hangingPunct="1">
              <a:defRPr/>
            </a:pPr>
            <a:endParaRPr lang="en-GB" sz="3500" smtClean="0">
              <a:solidFill>
                <a:srgbClr val="FFFF00"/>
              </a:solidFill>
              <a:latin typeface="Comic Sans MS" pitchFamily="66" charset="0"/>
            </a:endParaRPr>
          </a:p>
          <a:p>
            <a:pPr indent="-342900" eaLnBrk="1" hangingPunct="1">
              <a:defRPr/>
            </a:pPr>
            <a:endParaRPr lang="en-GB" sz="350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25"/>
          <a:stretch/>
        </p:blipFill>
        <p:spPr bwMode="auto">
          <a:xfrm>
            <a:off x="2525" y="-819472"/>
            <a:ext cx="5382275" cy="330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P10004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025" y="-580035"/>
            <a:ext cx="37592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09875"/>
            <a:ext cx="8219256" cy="1138138"/>
          </a:xfrm>
        </p:spPr>
        <p:txBody>
          <a:bodyPr/>
          <a:lstStyle/>
          <a:p>
            <a:r>
              <a:rPr lang="en-GB" sz="3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Come to Russia with us…</a:t>
            </a:r>
            <a:endParaRPr lang="en-GB" sz="3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5" descr="P100059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7"/>
          <a:stretch/>
        </p:blipFill>
        <p:spPr bwMode="auto">
          <a:xfrm>
            <a:off x="0" y="3409771"/>
            <a:ext cx="5382275" cy="342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P100057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8"/>
          <a:stretch>
            <a:fillRect/>
          </a:stretch>
        </p:blipFill>
        <p:spPr bwMode="auto">
          <a:xfrm>
            <a:off x="5076056" y="4433290"/>
            <a:ext cx="4067943" cy="242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1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936625"/>
          </a:xfrm>
        </p:spPr>
        <p:txBody>
          <a:bodyPr/>
          <a:lstStyle/>
          <a:p>
            <a:r>
              <a:rPr lang="en-US"/>
              <a:t>Easy letters…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3" y="1844675"/>
            <a:ext cx="7920879" cy="4248150"/>
          </a:xfrm>
        </p:spPr>
        <p:txBody>
          <a:bodyPr/>
          <a:lstStyle/>
          <a:p>
            <a:r>
              <a:rPr lang="ru-RU" sz="7200" dirty="0">
                <a:solidFill>
                  <a:schemeClr val="tx1"/>
                </a:solidFill>
              </a:rPr>
              <a:t>А   Т   О   М </a:t>
            </a:r>
            <a:r>
              <a:rPr lang="en-US" sz="7200" dirty="0">
                <a:solidFill>
                  <a:schemeClr val="tx1"/>
                </a:solidFill>
              </a:rPr>
              <a:t>  </a:t>
            </a:r>
            <a:r>
              <a:rPr lang="ru-RU" sz="7200" dirty="0">
                <a:solidFill>
                  <a:schemeClr val="tx1"/>
                </a:solidFill>
              </a:rPr>
              <a:t>К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These letters are just the same as in English…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USSIAN FLAG russia flags wallpaper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6" y="-39922"/>
            <a:ext cx="9331374" cy="699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5390" y="188640"/>
            <a:ext cx="87411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 Black" panose="020B0A04020102020204" pitchFamily="34" charset="0"/>
              </a:rPr>
              <a:t>Very few people know Russian.</a:t>
            </a:r>
          </a:p>
          <a:p>
            <a:endParaRPr lang="en-GB" sz="3600" dirty="0" smtClean="0">
              <a:latin typeface="Arial Black" panose="020B0A04020102020204" pitchFamily="34" charset="0"/>
            </a:endParaRPr>
          </a:p>
          <a:p>
            <a:r>
              <a:rPr lang="en-GB" sz="3600" dirty="0" smtClean="0">
                <a:latin typeface="Arial Black" panose="020B0A04020102020204" pitchFamily="34" charset="0"/>
              </a:rPr>
              <a:t>Do you want to be different?</a:t>
            </a:r>
          </a:p>
          <a:p>
            <a:r>
              <a:rPr lang="en-GB" sz="3600" dirty="0" smtClean="0">
                <a:latin typeface="Arial Black" panose="020B0A04020102020204" pitchFamily="34" charset="0"/>
              </a:rPr>
              <a:t>To start the adventure?</a:t>
            </a:r>
          </a:p>
          <a:p>
            <a:r>
              <a:rPr lang="en-GB" sz="3600" dirty="0" smtClean="0">
                <a:latin typeface="Arial Black" panose="020B0A04020102020204" pitchFamily="34" charset="0"/>
              </a:rPr>
              <a:t>To take the road less travelled?</a:t>
            </a:r>
          </a:p>
          <a:p>
            <a:endParaRPr lang="en-GB" sz="3600" dirty="0" smtClean="0">
              <a:latin typeface="Arial Black" panose="020B0A04020102020204" pitchFamily="34" charset="0"/>
            </a:endParaRPr>
          </a:p>
          <a:p>
            <a:r>
              <a:rPr lang="en-GB" sz="3600" dirty="0" smtClean="0">
                <a:latin typeface="Arial Black" panose="020B0A04020102020204" pitchFamily="34" charset="0"/>
              </a:rPr>
              <a:t>Yes?</a:t>
            </a:r>
          </a:p>
          <a:p>
            <a:pPr algn="r"/>
            <a:r>
              <a:rPr lang="en-GB" sz="3600" dirty="0" smtClean="0">
                <a:latin typeface="Arial Black" panose="020B0A04020102020204" pitchFamily="34" charset="0"/>
              </a:rPr>
              <a:t>Study </a:t>
            </a:r>
            <a:r>
              <a:rPr lang="en-GB" sz="3600" dirty="0" err="1" smtClean="0">
                <a:latin typeface="Arial Black" panose="020B0A04020102020204" pitchFamily="34" charset="0"/>
              </a:rPr>
              <a:t>Russian.</a:t>
            </a:r>
            <a:r>
              <a:rPr lang="en-GB" sz="36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n</a:t>
            </a:r>
            <a:r>
              <a:rPr lang="en-GB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5578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7500" u="sng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GB" sz="7500" u="sng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GB" sz="7500" u="sng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Thank you!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xfrm>
            <a:off x="0" y="1628775"/>
            <a:ext cx="9144000" cy="5229225"/>
          </a:xfrm>
        </p:spPr>
        <p:txBody>
          <a:bodyPr/>
          <a:lstStyle/>
          <a:p>
            <a:pPr indent="-342900" eaLnBrk="1" hangingPunct="1">
              <a:buFont typeface="Arial" charset="0"/>
              <a:buNone/>
              <a:defRPr/>
            </a:pPr>
            <a:endParaRPr lang="en-GB" sz="66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indent="-342900" eaLnBrk="1" hangingPunct="1">
              <a:buFont typeface="Arial" charset="0"/>
              <a:buNone/>
              <a:defRPr/>
            </a:pPr>
            <a:r>
              <a:rPr lang="ru-RU" sz="6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Спасибо!</a:t>
            </a:r>
            <a:endParaRPr lang="en-GB" sz="66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indent="-342900" eaLnBrk="1" hangingPunct="1">
              <a:buFont typeface="Arial" charset="0"/>
              <a:buNone/>
              <a:defRPr/>
            </a:pPr>
            <a:r>
              <a:rPr lang="ru-RU" sz="6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</a:t>
            </a:r>
            <a:r>
              <a:rPr lang="en-GB" sz="6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spaseeba)</a:t>
            </a:r>
          </a:p>
        </p:txBody>
      </p:sp>
    </p:spTree>
    <p:extLst>
      <p:ext uri="{BB962C8B-B14F-4D97-AF65-F5344CB8AC3E}">
        <p14:creationId xmlns:p14="http://schemas.microsoft.com/office/powerpoint/2010/main" val="338306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7500" u="sng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GB" sz="7500" u="sng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GB" sz="7500" u="sng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Goodbye!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xfrm>
            <a:off x="0" y="1341438"/>
            <a:ext cx="9144000" cy="5516562"/>
          </a:xfrm>
        </p:spPr>
        <p:txBody>
          <a:bodyPr/>
          <a:lstStyle/>
          <a:p>
            <a:pPr indent="-342900" eaLnBrk="1" hangingPunct="1">
              <a:buFont typeface="Arial" charset="0"/>
              <a:buNone/>
              <a:defRPr/>
            </a:pPr>
            <a:endParaRPr lang="en-GB" sz="66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indent="-342900" eaLnBrk="1" hangingPunct="1">
              <a:buFont typeface="Arial" charset="0"/>
              <a:buNone/>
              <a:defRPr/>
            </a:pPr>
            <a:r>
              <a:rPr lang="ru-RU" sz="6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До свидания!</a:t>
            </a:r>
            <a:endParaRPr lang="en-GB" sz="66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indent="-342900" eaLnBrk="1" hangingPunct="1">
              <a:lnSpc>
                <a:spcPct val="7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ru-RU" sz="6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</a:t>
            </a:r>
            <a:r>
              <a:rPr lang="en-GB" sz="6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 sveedanya)</a:t>
            </a:r>
          </a:p>
        </p:txBody>
      </p:sp>
      <p:pic>
        <p:nvPicPr>
          <p:cNvPr id="57348" name="02 Track 2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15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973" fill="hold"/>
                                        <p:tgtEl>
                                          <p:spTgt spid="573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4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48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79512" y="980728"/>
            <a:ext cx="8208962" cy="936625"/>
          </a:xfrm>
        </p:spPr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6000" b="1" dirty="0" smtClean="0"/>
              <a:t>Why choose Russian?</a:t>
            </a:r>
          </a:p>
        </p:txBody>
      </p:sp>
      <p:sp>
        <p:nvSpPr>
          <p:cNvPr id="18435" name="Subtitle 2"/>
          <p:cNvSpPr>
            <a:spLocks noGrp="1"/>
          </p:cNvSpPr>
          <p:nvPr>
            <p:ph type="subTitle" idx="4294967295"/>
          </p:nvPr>
        </p:nvSpPr>
        <p:spPr>
          <a:xfrm>
            <a:off x="251520" y="2152137"/>
            <a:ext cx="7486650" cy="4681537"/>
          </a:xfrm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GB" altLang="en-US" sz="2800" dirty="0" smtClean="0"/>
              <a:t>It’s </a:t>
            </a:r>
            <a:r>
              <a:rPr lang="en-GB" altLang="en-US" sz="2800" b="1" dirty="0" smtClean="0">
                <a:solidFill>
                  <a:srgbClr val="FF0000"/>
                </a:solidFill>
              </a:rPr>
              <a:t>FUN</a:t>
            </a:r>
            <a:r>
              <a:rPr lang="en-GB" altLang="en-US" sz="2800" dirty="0" smtClean="0"/>
              <a:t>!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GB" altLang="en-US" sz="2800" dirty="0" smtClean="0"/>
              <a:t>Learning the Cyrillic alphabet is actually </a:t>
            </a:r>
            <a:r>
              <a:rPr lang="en-GB" altLang="en-US" sz="2800" b="1" dirty="0" smtClean="0">
                <a:solidFill>
                  <a:srgbClr val="FF0000"/>
                </a:solidFill>
              </a:rPr>
              <a:t>very easy</a:t>
            </a:r>
            <a:r>
              <a:rPr lang="en-GB" altLang="en-US" sz="2800" dirty="0" smtClean="0"/>
              <a:t>, yet </a:t>
            </a:r>
            <a:r>
              <a:rPr lang="en-GB" altLang="en-US" sz="2800" b="1" dirty="0" smtClean="0">
                <a:solidFill>
                  <a:srgbClr val="FF0000"/>
                </a:solidFill>
              </a:rPr>
              <a:t>very impressive </a:t>
            </a:r>
            <a:r>
              <a:rPr lang="en-GB" altLang="en-US" sz="2800" dirty="0" smtClean="0"/>
              <a:t>to everyone else!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GB" altLang="en-US" sz="2800" dirty="0" smtClean="0"/>
              <a:t>Fascinating culture and crazy people!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GB" altLang="en-US" sz="2800" dirty="0" smtClean="0"/>
              <a:t>Opportunity to </a:t>
            </a:r>
            <a:r>
              <a:rPr lang="en-GB" altLang="en-US" sz="2800" b="1" dirty="0" smtClean="0">
                <a:solidFill>
                  <a:srgbClr val="FF0000"/>
                </a:solidFill>
              </a:rPr>
              <a:t>visit Russia </a:t>
            </a:r>
            <a:r>
              <a:rPr lang="en-GB" altLang="en-US" sz="2800" dirty="0" smtClean="0"/>
              <a:t>in Y10!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GB" altLang="en-US" sz="2800" dirty="0" smtClean="0"/>
              <a:t>Not many people learn Russian in this country – Sevenoaks has one of the largest Russian departments in the UK.  Take the opportunity to </a:t>
            </a:r>
            <a:r>
              <a:rPr lang="en-GB" altLang="en-US" sz="2800" b="1" dirty="0" smtClean="0">
                <a:solidFill>
                  <a:srgbClr val="FF0000"/>
                </a:solidFill>
              </a:rPr>
              <a:t>be special</a:t>
            </a:r>
            <a:r>
              <a:rPr lang="en-GB" altLang="en-US" sz="2800" dirty="0" smtClean="0"/>
              <a:t>!</a:t>
            </a:r>
          </a:p>
          <a:p>
            <a:pPr marL="514350" indent="-514350" eaLnBrk="1" hangingPunct="1">
              <a:buFont typeface="Arial" charset="0"/>
              <a:buNone/>
            </a:pPr>
            <a:endParaRPr lang="en-GB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4699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936625"/>
          </a:xfrm>
        </p:spPr>
        <p:txBody>
          <a:bodyPr/>
          <a:lstStyle/>
          <a:p>
            <a:r>
              <a:rPr lang="en-US" dirty="0"/>
              <a:t>Some words!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844675"/>
            <a:ext cx="7343775" cy="4248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6000" dirty="0">
                <a:solidFill>
                  <a:schemeClr val="tx1"/>
                </a:solidFill>
              </a:rPr>
              <a:t>АТОМ</a:t>
            </a:r>
          </a:p>
          <a:p>
            <a:pPr>
              <a:lnSpc>
                <a:spcPct val="90000"/>
              </a:lnSpc>
            </a:pPr>
            <a:r>
              <a:rPr lang="ru-RU" sz="6000" dirty="0" smtClean="0">
                <a:solidFill>
                  <a:schemeClr val="tx1"/>
                </a:solidFill>
              </a:rPr>
              <a:t>МАМА</a:t>
            </a:r>
            <a:endParaRPr lang="ru-RU" sz="6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6000" dirty="0" smtClean="0">
                <a:solidFill>
                  <a:schemeClr val="tx1"/>
                </a:solidFill>
              </a:rPr>
              <a:t>КОТ</a:t>
            </a:r>
            <a:endParaRPr lang="ru-RU" sz="6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6000" dirty="0" smtClean="0">
                <a:solidFill>
                  <a:schemeClr val="tx1"/>
                </a:solidFill>
              </a:rPr>
              <a:t>КАКАО</a:t>
            </a:r>
            <a:endParaRPr lang="ru-RU" sz="6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3848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936625"/>
          </a:xfrm>
        </p:spPr>
        <p:txBody>
          <a:bodyPr/>
          <a:lstStyle/>
          <a:p>
            <a:r>
              <a:rPr lang="en-US"/>
              <a:t>False Friends…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3" y="1484313"/>
            <a:ext cx="8064376" cy="482441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3600" dirty="0">
                <a:solidFill>
                  <a:schemeClr val="tx1"/>
                </a:solidFill>
              </a:rPr>
              <a:t>В  -   </a:t>
            </a:r>
            <a:r>
              <a:rPr lang="en-US" sz="3600" dirty="0">
                <a:solidFill>
                  <a:schemeClr val="tx1"/>
                </a:solidFill>
              </a:rPr>
              <a:t>“ v ”  in  </a:t>
            </a:r>
            <a:r>
              <a:rPr lang="en-US" sz="3600" i="1" dirty="0">
                <a:solidFill>
                  <a:schemeClr val="tx1"/>
                </a:solidFill>
              </a:rPr>
              <a:t>visit</a:t>
            </a:r>
            <a:endParaRPr lang="ru-RU" sz="3600" i="1" dirty="0">
              <a:solidFill>
                <a:schemeClr val="tx1"/>
              </a:solidFill>
            </a:endParaRPr>
          </a:p>
          <a:p>
            <a:pPr algn="l"/>
            <a:r>
              <a:rPr lang="ru-RU" sz="3600" dirty="0">
                <a:solidFill>
                  <a:schemeClr val="tx1"/>
                </a:solidFill>
              </a:rPr>
              <a:t>Е  -</a:t>
            </a:r>
            <a:r>
              <a:rPr lang="en-US" sz="3600" dirty="0">
                <a:solidFill>
                  <a:schemeClr val="tx1"/>
                </a:solidFill>
              </a:rPr>
              <a:t>   “ ye ”  in  </a:t>
            </a:r>
            <a:r>
              <a:rPr lang="en-US" sz="3600" i="1" dirty="0">
                <a:solidFill>
                  <a:schemeClr val="tx1"/>
                </a:solidFill>
              </a:rPr>
              <a:t>yet</a:t>
            </a:r>
            <a:endParaRPr lang="ru-RU" sz="3600" i="1" dirty="0">
              <a:solidFill>
                <a:schemeClr val="tx1"/>
              </a:solidFill>
            </a:endParaRPr>
          </a:p>
          <a:p>
            <a:pPr algn="l"/>
            <a:r>
              <a:rPr lang="ru-RU" sz="3600" dirty="0">
                <a:solidFill>
                  <a:schemeClr val="tx1"/>
                </a:solidFill>
              </a:rPr>
              <a:t>Н  -</a:t>
            </a:r>
            <a:r>
              <a:rPr lang="en-US" sz="3600" dirty="0">
                <a:solidFill>
                  <a:schemeClr val="tx1"/>
                </a:solidFill>
              </a:rPr>
              <a:t>   “ n ”  in  </a:t>
            </a:r>
            <a:r>
              <a:rPr lang="en-US" sz="3600" i="1" dirty="0">
                <a:solidFill>
                  <a:schemeClr val="tx1"/>
                </a:solidFill>
              </a:rPr>
              <a:t>novel</a:t>
            </a:r>
            <a:endParaRPr lang="ru-RU" sz="3600" i="1" dirty="0">
              <a:solidFill>
                <a:schemeClr val="tx1"/>
              </a:solidFill>
            </a:endParaRPr>
          </a:p>
          <a:p>
            <a:pPr algn="l"/>
            <a:r>
              <a:rPr lang="ru-RU" sz="3600" dirty="0">
                <a:solidFill>
                  <a:schemeClr val="tx1"/>
                </a:solidFill>
              </a:rPr>
              <a:t>Р  -</a:t>
            </a:r>
            <a:r>
              <a:rPr lang="en-US" sz="3600" dirty="0">
                <a:solidFill>
                  <a:schemeClr val="tx1"/>
                </a:solidFill>
              </a:rPr>
              <a:t>   “ r ”  in  </a:t>
            </a:r>
            <a:r>
              <a:rPr lang="en-US" sz="3600" i="1" dirty="0">
                <a:solidFill>
                  <a:schemeClr val="tx1"/>
                </a:solidFill>
              </a:rPr>
              <a:t>rebel</a:t>
            </a:r>
            <a:endParaRPr lang="ru-RU" sz="3600" i="1" dirty="0">
              <a:solidFill>
                <a:schemeClr val="tx1"/>
              </a:solidFill>
            </a:endParaRPr>
          </a:p>
          <a:p>
            <a:pPr algn="l"/>
            <a:r>
              <a:rPr lang="ru-RU" sz="3600" dirty="0">
                <a:solidFill>
                  <a:schemeClr val="tx1"/>
                </a:solidFill>
              </a:rPr>
              <a:t>С  -</a:t>
            </a:r>
            <a:r>
              <a:rPr lang="en-US" sz="3600" dirty="0">
                <a:solidFill>
                  <a:schemeClr val="tx1"/>
                </a:solidFill>
              </a:rPr>
              <a:t>   “ s ”  in  </a:t>
            </a:r>
            <a:r>
              <a:rPr lang="en-US" sz="3600" i="1" dirty="0">
                <a:solidFill>
                  <a:schemeClr val="tx1"/>
                </a:solidFill>
              </a:rPr>
              <a:t>sit</a:t>
            </a:r>
            <a:endParaRPr lang="ru-RU" sz="3600" i="1" dirty="0">
              <a:solidFill>
                <a:schemeClr val="tx1"/>
              </a:solidFill>
            </a:endParaRPr>
          </a:p>
          <a:p>
            <a:pPr algn="l"/>
            <a:r>
              <a:rPr lang="ru-RU" sz="3600" dirty="0">
                <a:solidFill>
                  <a:schemeClr val="tx1"/>
                </a:solidFill>
              </a:rPr>
              <a:t>У  -</a:t>
            </a:r>
            <a:r>
              <a:rPr lang="en-US" sz="3600" dirty="0">
                <a:solidFill>
                  <a:schemeClr val="tx1"/>
                </a:solidFill>
              </a:rPr>
              <a:t>   “ </a:t>
            </a:r>
            <a:r>
              <a:rPr lang="en-US" sz="3600" dirty="0" err="1">
                <a:solidFill>
                  <a:schemeClr val="tx1"/>
                </a:solidFill>
              </a:rPr>
              <a:t>oo</a:t>
            </a:r>
            <a:r>
              <a:rPr lang="en-US" sz="3600" dirty="0">
                <a:solidFill>
                  <a:schemeClr val="tx1"/>
                </a:solidFill>
              </a:rPr>
              <a:t> ”  in  </a:t>
            </a:r>
            <a:r>
              <a:rPr lang="en-US" sz="3600" i="1" dirty="0">
                <a:solidFill>
                  <a:schemeClr val="tx1"/>
                </a:solidFill>
              </a:rPr>
              <a:t>shoot</a:t>
            </a:r>
            <a:endParaRPr lang="ru-RU" sz="3600" i="1" dirty="0">
              <a:solidFill>
                <a:schemeClr val="tx1"/>
              </a:solidFill>
            </a:endParaRPr>
          </a:p>
          <a:p>
            <a:pPr algn="l"/>
            <a:r>
              <a:rPr lang="ru-RU" sz="3600" dirty="0">
                <a:solidFill>
                  <a:schemeClr val="tx1"/>
                </a:solidFill>
              </a:rPr>
              <a:t>Х  -</a:t>
            </a:r>
            <a:r>
              <a:rPr lang="en-US" sz="3600" dirty="0">
                <a:solidFill>
                  <a:schemeClr val="tx1"/>
                </a:solidFill>
              </a:rPr>
              <a:t>   “ </a:t>
            </a:r>
            <a:r>
              <a:rPr lang="en-US" sz="3600" dirty="0" err="1">
                <a:solidFill>
                  <a:schemeClr val="tx1"/>
                </a:solidFill>
              </a:rPr>
              <a:t>kh</a:t>
            </a:r>
            <a:r>
              <a:rPr lang="en-US" sz="3600" dirty="0">
                <a:solidFill>
                  <a:schemeClr val="tx1"/>
                </a:solidFill>
              </a:rPr>
              <a:t> ”  e.g.  </a:t>
            </a:r>
            <a:r>
              <a:rPr lang="en-US" sz="3600" i="1" dirty="0">
                <a:solidFill>
                  <a:schemeClr val="tx1"/>
                </a:solidFill>
              </a:rPr>
              <a:t>Lo</a:t>
            </a:r>
            <a:r>
              <a:rPr lang="en-US" sz="3600" i="1" u="sng" dirty="0">
                <a:solidFill>
                  <a:schemeClr val="tx1"/>
                </a:solidFill>
              </a:rPr>
              <a:t>ch</a:t>
            </a:r>
            <a:r>
              <a:rPr lang="en-US" sz="3600" i="1" dirty="0">
                <a:solidFill>
                  <a:schemeClr val="tx1"/>
                </a:solidFill>
              </a:rPr>
              <a:t> (Scots)</a:t>
            </a:r>
            <a:endParaRPr lang="ru-RU" sz="3600" i="1" dirty="0">
              <a:solidFill>
                <a:schemeClr val="tx1"/>
              </a:solidFill>
            </a:endParaRPr>
          </a:p>
          <a:p>
            <a:pPr algn="l"/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936625"/>
          </a:xfrm>
        </p:spPr>
        <p:txBody>
          <a:bodyPr/>
          <a:lstStyle/>
          <a:p>
            <a:r>
              <a:rPr lang="en-US"/>
              <a:t>False Friends (practice)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1" y="1844675"/>
            <a:ext cx="7488831" cy="4248150"/>
          </a:xfrm>
        </p:spPr>
        <p:txBody>
          <a:bodyPr>
            <a:normAutofit fontScale="92500"/>
          </a:bodyPr>
          <a:lstStyle/>
          <a:p>
            <a:pPr algn="l"/>
            <a:r>
              <a:rPr lang="ru-RU" sz="8000" dirty="0"/>
              <a:t> </a:t>
            </a:r>
            <a:r>
              <a:rPr lang="ru-RU" sz="8000" dirty="0">
                <a:solidFill>
                  <a:schemeClr val="tx1"/>
                </a:solidFill>
              </a:rPr>
              <a:t>У             Х      </a:t>
            </a:r>
          </a:p>
          <a:p>
            <a:pPr algn="l"/>
            <a:r>
              <a:rPr lang="ru-RU" sz="8000" dirty="0">
                <a:solidFill>
                  <a:schemeClr val="tx1"/>
                </a:solidFill>
              </a:rPr>
              <a:t>    С     Р      Е</a:t>
            </a:r>
          </a:p>
          <a:p>
            <a:pPr algn="l"/>
            <a:r>
              <a:rPr lang="ru-RU" sz="8000" dirty="0">
                <a:solidFill>
                  <a:schemeClr val="tx1"/>
                </a:solidFill>
              </a:rPr>
              <a:t> Н            В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936625"/>
          </a:xfrm>
        </p:spPr>
        <p:txBody>
          <a:bodyPr/>
          <a:lstStyle/>
          <a:p>
            <a:r>
              <a:rPr lang="en-US" dirty="0"/>
              <a:t>Some words!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844675"/>
            <a:ext cx="7343775" cy="4248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6000" dirty="0" smtClean="0">
                <a:solidFill>
                  <a:schemeClr val="tx1"/>
                </a:solidFill>
              </a:rPr>
              <a:t>ТОСТ</a:t>
            </a:r>
          </a:p>
          <a:p>
            <a:pPr>
              <a:lnSpc>
                <a:spcPct val="90000"/>
              </a:lnSpc>
            </a:pPr>
            <a:r>
              <a:rPr lang="ru-RU" sz="6000" dirty="0" smtClean="0">
                <a:solidFill>
                  <a:schemeClr val="tx1"/>
                </a:solidFill>
              </a:rPr>
              <a:t>ТЕКСТ</a:t>
            </a:r>
          </a:p>
          <a:p>
            <a:pPr>
              <a:lnSpc>
                <a:spcPct val="90000"/>
              </a:lnSpc>
            </a:pPr>
            <a:r>
              <a:rPr lang="ru-RU" sz="6000" dirty="0" smtClean="0">
                <a:solidFill>
                  <a:schemeClr val="tx1"/>
                </a:solidFill>
              </a:rPr>
              <a:t>ТЕАТР</a:t>
            </a:r>
          </a:p>
          <a:p>
            <a:pPr>
              <a:lnSpc>
                <a:spcPct val="90000"/>
              </a:lnSpc>
            </a:pPr>
            <a:r>
              <a:rPr lang="ru-RU" sz="6000" dirty="0" smtClean="0">
                <a:solidFill>
                  <a:schemeClr val="tx1"/>
                </a:solidFill>
              </a:rPr>
              <a:t>МЕТРО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5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504" y="404664"/>
            <a:ext cx="8568952" cy="924475"/>
          </a:xfrm>
        </p:spPr>
        <p:txBody>
          <a:bodyPr/>
          <a:lstStyle/>
          <a:p>
            <a:r>
              <a:rPr lang="en-US" sz="4400" dirty="0"/>
              <a:t>New letters, old sounds</a:t>
            </a:r>
            <a:r>
              <a:rPr lang="en-US" sz="5400" dirty="0"/>
              <a:t>…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95536" y="1484313"/>
            <a:ext cx="8446839" cy="4897015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ru-RU" sz="3600" dirty="0"/>
              <a:t>Б  -  </a:t>
            </a:r>
            <a:r>
              <a:rPr lang="en-US" sz="3600" dirty="0"/>
              <a:t>‘b’  in  </a:t>
            </a:r>
            <a:r>
              <a:rPr lang="en-US" sz="3600" i="1" dirty="0" smtClean="0"/>
              <a:t>belly</a:t>
            </a:r>
            <a:endParaRPr lang="ru-RU" sz="3600" i="1" dirty="0"/>
          </a:p>
          <a:p>
            <a:pPr>
              <a:buFont typeface="Arial" charset="0"/>
              <a:buNone/>
            </a:pPr>
            <a:r>
              <a:rPr lang="ru-RU" sz="3600" dirty="0"/>
              <a:t>Г  -</a:t>
            </a:r>
            <a:r>
              <a:rPr lang="en-US" sz="3600" dirty="0"/>
              <a:t>  ‘g’  in  </a:t>
            </a:r>
            <a:r>
              <a:rPr lang="en-US" sz="3600" i="1" dirty="0" smtClean="0"/>
              <a:t>gallows</a:t>
            </a:r>
            <a:endParaRPr lang="ru-RU" sz="3600" i="1" dirty="0"/>
          </a:p>
          <a:p>
            <a:pPr>
              <a:buFont typeface="Arial" charset="0"/>
              <a:buNone/>
            </a:pPr>
            <a:r>
              <a:rPr lang="ru-RU" sz="3600" dirty="0"/>
              <a:t>Д  -</a:t>
            </a:r>
            <a:r>
              <a:rPr lang="en-US" sz="3600" dirty="0"/>
              <a:t>  ‘d’  in  </a:t>
            </a:r>
            <a:r>
              <a:rPr lang="en-US" sz="3600" i="1" dirty="0" smtClean="0"/>
              <a:t>deckchair</a:t>
            </a:r>
            <a:endParaRPr lang="ru-RU" sz="3600" i="1" dirty="0"/>
          </a:p>
          <a:p>
            <a:pPr>
              <a:buFont typeface="Arial" charset="0"/>
              <a:buNone/>
            </a:pPr>
            <a:r>
              <a:rPr lang="ru-RU" sz="3600" dirty="0"/>
              <a:t>З  -</a:t>
            </a:r>
            <a:r>
              <a:rPr lang="en-US" sz="3600" dirty="0"/>
              <a:t>  ‘z’  in  </a:t>
            </a:r>
            <a:r>
              <a:rPr lang="en-US" sz="3600" i="1" dirty="0"/>
              <a:t>zoo</a:t>
            </a:r>
            <a:endParaRPr lang="ru-RU" sz="3600" i="1" dirty="0"/>
          </a:p>
          <a:p>
            <a:pPr>
              <a:buFont typeface="Arial" charset="0"/>
              <a:buNone/>
            </a:pPr>
            <a:r>
              <a:rPr lang="ru-RU" sz="3600" dirty="0"/>
              <a:t>Л  -</a:t>
            </a:r>
            <a:r>
              <a:rPr lang="en-US" sz="3600" dirty="0"/>
              <a:t>  ‘l’  in  </a:t>
            </a:r>
            <a:r>
              <a:rPr lang="en-US" sz="3600" i="1" dirty="0" smtClean="0"/>
              <a:t>legs</a:t>
            </a:r>
            <a:endParaRPr lang="ru-RU" sz="3600" i="1" dirty="0"/>
          </a:p>
          <a:p>
            <a:pPr>
              <a:buFont typeface="Arial" charset="0"/>
              <a:buNone/>
            </a:pPr>
            <a:r>
              <a:rPr lang="ru-RU" sz="3600" dirty="0"/>
              <a:t>П  -</a:t>
            </a:r>
            <a:r>
              <a:rPr lang="en-US" sz="3600" dirty="0"/>
              <a:t>  ‘p’  in  </a:t>
            </a:r>
            <a:r>
              <a:rPr lang="en-US" sz="3600" i="1" dirty="0" smtClean="0"/>
              <a:t>pi</a:t>
            </a:r>
            <a:endParaRPr lang="ru-RU" sz="3600" i="1" dirty="0"/>
          </a:p>
          <a:p>
            <a:pPr>
              <a:buFont typeface="Arial" charset="0"/>
              <a:buNone/>
            </a:pPr>
            <a:r>
              <a:rPr lang="ru-RU" sz="3600" dirty="0"/>
              <a:t>Ф  -</a:t>
            </a:r>
            <a:r>
              <a:rPr lang="en-US" sz="3600" dirty="0"/>
              <a:t>  ‘f’  in  </a:t>
            </a:r>
            <a:r>
              <a:rPr lang="en-US" sz="3600" i="1" dirty="0" smtClean="0"/>
              <a:t>(butter)fly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60648"/>
            <a:ext cx="7772400" cy="936625"/>
          </a:xfrm>
        </p:spPr>
        <p:txBody>
          <a:bodyPr/>
          <a:lstStyle/>
          <a:p>
            <a:r>
              <a:rPr lang="en-US" dirty="0"/>
              <a:t>New for Old (practice)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9" y="1628800"/>
            <a:ext cx="7344815" cy="4752528"/>
          </a:xfrm>
        </p:spPr>
        <p:txBody>
          <a:bodyPr>
            <a:normAutofit/>
          </a:bodyPr>
          <a:lstStyle/>
          <a:p>
            <a:pPr algn="l"/>
            <a:r>
              <a:rPr lang="ru-RU" sz="8000" dirty="0">
                <a:solidFill>
                  <a:schemeClr val="tx1"/>
                </a:solidFill>
              </a:rPr>
              <a:t>Ф             Л </a:t>
            </a:r>
          </a:p>
          <a:p>
            <a:pPr algn="l"/>
            <a:r>
              <a:rPr lang="ru-RU" sz="8000" dirty="0">
                <a:solidFill>
                  <a:schemeClr val="tx1"/>
                </a:solidFill>
              </a:rPr>
              <a:t>    Б      П     </a:t>
            </a:r>
          </a:p>
          <a:p>
            <a:pPr algn="l"/>
            <a:r>
              <a:rPr lang="ru-RU" sz="8000" dirty="0">
                <a:solidFill>
                  <a:schemeClr val="tx1"/>
                </a:solidFill>
              </a:rPr>
              <a:t>Д      Г      </a:t>
            </a:r>
            <a:r>
              <a:rPr lang="ru-RU" sz="8000" dirty="0" smtClean="0">
                <a:solidFill>
                  <a:schemeClr val="tx1"/>
                </a:solidFill>
              </a:rPr>
              <a:t>З </a:t>
            </a:r>
            <a:r>
              <a:rPr lang="ru-RU" sz="8000" dirty="0" smtClean="0"/>
              <a:t>  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754</Words>
  <Application>Microsoft Office PowerPoint</Application>
  <PresentationFormat>On-screen Show (4:3)</PresentationFormat>
  <Paragraphs>186</Paragraphs>
  <Slides>33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Arial Black</vt:lpstr>
      <vt:lpstr>Baskerville Old Face</vt:lpstr>
      <vt:lpstr>Bradley Hand ITC</vt:lpstr>
      <vt:lpstr>Comic Sans MS</vt:lpstr>
      <vt:lpstr>Courier New</vt:lpstr>
      <vt:lpstr>Tahoma</vt:lpstr>
      <vt:lpstr>Trebuchet MS</vt:lpstr>
      <vt:lpstr>Verdana</vt:lpstr>
      <vt:lpstr>Wingdings 2</vt:lpstr>
      <vt:lpstr>Winter</vt:lpstr>
      <vt:lpstr>Y7 Taster lessons: RUSSIAN</vt:lpstr>
      <vt:lpstr>The Alphabet</vt:lpstr>
      <vt:lpstr>Easy letters…</vt:lpstr>
      <vt:lpstr>Some words!</vt:lpstr>
      <vt:lpstr>False Friends…</vt:lpstr>
      <vt:lpstr>False Friends (practice)</vt:lpstr>
      <vt:lpstr>Some words!</vt:lpstr>
      <vt:lpstr>New letters, old sounds…</vt:lpstr>
      <vt:lpstr>New for Old (practice)</vt:lpstr>
      <vt:lpstr>Some words!</vt:lpstr>
      <vt:lpstr>Some words!</vt:lpstr>
      <vt:lpstr>Some words!</vt:lpstr>
      <vt:lpstr>New vowels!</vt:lpstr>
      <vt:lpstr>New vowels (practice)</vt:lpstr>
      <vt:lpstr>The final 7 (hard)!</vt:lpstr>
      <vt:lpstr>The final 7 (practice)!</vt:lpstr>
      <vt:lpstr>More words…</vt:lpstr>
      <vt:lpstr>More words…</vt:lpstr>
      <vt:lpstr>More words…</vt:lpstr>
      <vt:lpstr>Alphabet (1st half)…</vt:lpstr>
      <vt:lpstr>Alphabet (2nd half)…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Longest word I know</vt:lpstr>
      <vt:lpstr>PowerPoint Presentation</vt:lpstr>
      <vt:lpstr>Come to Russia with us…</vt:lpstr>
      <vt:lpstr>PowerPoint Presentation</vt:lpstr>
      <vt:lpstr> Thank you!</vt:lpstr>
      <vt:lpstr> Goodbye!</vt:lpstr>
      <vt:lpstr>Why choose Russian?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Y11 – Gap year Russian</dc:title>
  <dc:creator>Drury</dc:creator>
  <cp:lastModifiedBy>Mr J Drury</cp:lastModifiedBy>
  <cp:revision>27</cp:revision>
  <cp:lastPrinted>2018-11-15T09:35:03Z</cp:lastPrinted>
  <dcterms:created xsi:type="dcterms:W3CDTF">2007-08-30T06:02:34Z</dcterms:created>
  <dcterms:modified xsi:type="dcterms:W3CDTF">2019-03-14T12:47:06Z</dcterms:modified>
</cp:coreProperties>
</file>