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14" r:id="rId2"/>
    <p:sldId id="256" r:id="rId3"/>
    <p:sldId id="261" r:id="rId4"/>
    <p:sldId id="262" r:id="rId5"/>
    <p:sldId id="310" r:id="rId6"/>
    <p:sldId id="258" r:id="rId7"/>
    <p:sldId id="259" r:id="rId8"/>
    <p:sldId id="309" r:id="rId9"/>
    <p:sldId id="311" r:id="rId10"/>
    <p:sldId id="312" r:id="rId11"/>
    <p:sldId id="263" r:id="rId12"/>
    <p:sldId id="264" r:id="rId13"/>
    <p:sldId id="265" r:id="rId14"/>
    <p:sldId id="267" r:id="rId15"/>
    <p:sldId id="313" r:id="rId16"/>
    <p:sldId id="268" r:id="rId17"/>
    <p:sldId id="273" r:id="rId18"/>
    <p:sldId id="294" r:id="rId19"/>
    <p:sldId id="295" r:id="rId20"/>
    <p:sldId id="296" r:id="rId21"/>
    <p:sldId id="297" r:id="rId22"/>
    <p:sldId id="302" r:id="rId23"/>
    <p:sldId id="303" r:id="rId24"/>
    <p:sldId id="304" r:id="rId25"/>
    <p:sldId id="305" r:id="rId26"/>
    <p:sldId id="306" r:id="rId27"/>
    <p:sldId id="30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D5AF-FF2C-4BA8-A9AC-3E2843B87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A49-DAAB-45FE-A972-878D0726B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794B-4B7C-4C50-88EB-16AA1916B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5341-D112-4245-87EB-87C4F5332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8C87-84FE-4051-B360-24F0A0736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417A-1651-4536-AA92-A35858252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3F2E-3B37-49C1-B86B-8626C7413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CEE-1014-41A9-9241-B833F3787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5DF-FB6C-4894-8792-4DEBA720F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F071-3EA7-4F73-9656-D84E34929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F5F4-E479-4C24-A2EF-C288C2886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4B23-11DA-47B7-9C32-FB6CB8754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White\Staff$\jdd\My%20Music\Unknown%20Artist\Unknown%20Album%20(20-04-2007%2001-05-32)\02%20Track%202.wm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188640"/>
            <a:ext cx="2186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RED SQUARE, MOSCOW</a:t>
            </a:r>
            <a:endParaRPr lang="en-GB" sz="32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2986" y="96307"/>
            <a:ext cx="3038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Русский (</a:t>
            </a:r>
            <a:r>
              <a:rPr lang="en-GB" sz="5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Russian)</a:t>
            </a:r>
            <a:endParaRPr lang="en-GB" sz="5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5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words!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РЕСТОРАН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СЕКРЕТ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СЕСТРА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СТРЕСС</a:t>
            </a:r>
          </a:p>
        </p:txBody>
      </p:sp>
    </p:spTree>
    <p:extLst>
      <p:ext uri="{BB962C8B-B14F-4D97-AF65-F5344CB8AC3E}">
        <p14:creationId xmlns:p14="http://schemas.microsoft.com/office/powerpoint/2010/main" val="39819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404664"/>
            <a:ext cx="8568952" cy="924475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New letters, old sounds</a:t>
            </a:r>
            <a:r>
              <a:rPr lang="en-US" sz="5400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1484313"/>
            <a:ext cx="8446839" cy="489701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3600" dirty="0"/>
              <a:t>Б  -  </a:t>
            </a:r>
            <a:r>
              <a:rPr lang="en-US" sz="3600" dirty="0"/>
              <a:t>‘b’  in  </a:t>
            </a:r>
            <a:r>
              <a:rPr lang="en-US" sz="3600" i="1" dirty="0" smtClean="0"/>
              <a:t>belly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/>
              <a:t>Г  -</a:t>
            </a:r>
            <a:r>
              <a:rPr lang="en-US" sz="3600" dirty="0"/>
              <a:t>  ‘g’  in  </a:t>
            </a:r>
            <a:r>
              <a:rPr lang="en-US" sz="3600" i="1" dirty="0" smtClean="0"/>
              <a:t>gallows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/>
              <a:t>Д  -</a:t>
            </a:r>
            <a:r>
              <a:rPr lang="en-US" sz="3600" dirty="0"/>
              <a:t>  ‘d’  in  </a:t>
            </a:r>
            <a:r>
              <a:rPr lang="en-US" sz="3600" i="1" dirty="0" smtClean="0"/>
              <a:t>deckchair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 smtClean="0"/>
              <a:t>Л  </a:t>
            </a:r>
            <a:r>
              <a:rPr lang="ru-RU" sz="3600" dirty="0"/>
              <a:t>-</a:t>
            </a:r>
            <a:r>
              <a:rPr lang="en-US" sz="3600" dirty="0"/>
              <a:t>  ‘l’  in  </a:t>
            </a:r>
            <a:r>
              <a:rPr lang="en-US" sz="3600" i="1" dirty="0" smtClean="0"/>
              <a:t>legs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/>
              <a:t>П  -</a:t>
            </a:r>
            <a:r>
              <a:rPr lang="en-US" sz="3600" dirty="0"/>
              <a:t>  ‘p’  in  </a:t>
            </a:r>
            <a:r>
              <a:rPr lang="en-US" sz="3600" i="1" dirty="0" smtClean="0"/>
              <a:t>pi</a:t>
            </a:r>
            <a:endParaRPr lang="ru-RU" sz="3600" i="1" dirty="0"/>
          </a:p>
          <a:p>
            <a:pPr>
              <a:buFont typeface="Arial" charset="0"/>
              <a:buNone/>
            </a:pPr>
            <a:r>
              <a:rPr lang="ru-RU" sz="3600" dirty="0"/>
              <a:t>Ф  -</a:t>
            </a:r>
            <a:r>
              <a:rPr lang="en-US" sz="3600" dirty="0"/>
              <a:t>  ‘f’  in  </a:t>
            </a:r>
            <a:r>
              <a:rPr lang="en-US" sz="3600" i="1" dirty="0" smtClean="0"/>
              <a:t>(butter)fly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0648"/>
            <a:ext cx="7772400" cy="9366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 for Old (practice)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9" y="1628800"/>
            <a:ext cx="7344815" cy="4752528"/>
          </a:xfrm>
        </p:spPr>
        <p:txBody>
          <a:bodyPr>
            <a:normAutofit/>
          </a:bodyPr>
          <a:lstStyle/>
          <a:p>
            <a:pPr algn="l"/>
            <a:r>
              <a:rPr lang="ru-RU" sz="8000" dirty="0">
                <a:solidFill>
                  <a:schemeClr val="tx1"/>
                </a:solidFill>
              </a:rPr>
              <a:t>Ф             Л </a:t>
            </a: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    Б      </a:t>
            </a:r>
            <a:r>
              <a:rPr lang="en-GB" sz="8000" dirty="0" smtClean="0">
                <a:solidFill>
                  <a:schemeClr val="tx1"/>
                </a:solidFill>
              </a:rPr>
              <a:t> </a:t>
            </a:r>
            <a:r>
              <a:rPr lang="ru-RU" sz="8000" dirty="0" smtClean="0">
                <a:solidFill>
                  <a:schemeClr val="tx1"/>
                </a:solidFill>
              </a:rPr>
              <a:t>П     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Д      </a:t>
            </a:r>
            <a:r>
              <a:rPr lang="en-GB" sz="8000" dirty="0" smtClean="0">
                <a:solidFill>
                  <a:schemeClr val="tx1"/>
                </a:solidFill>
              </a:rPr>
              <a:t> </a:t>
            </a:r>
            <a:r>
              <a:rPr lang="ru-RU" sz="8000" dirty="0" smtClean="0">
                <a:solidFill>
                  <a:schemeClr val="tx1"/>
                </a:solidFill>
              </a:rPr>
              <a:t>Г       </a:t>
            </a:r>
            <a:r>
              <a:rPr lang="ru-RU" sz="8000" dirty="0" smtClean="0"/>
              <a:t>  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words!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БАЛЕТ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БРАТ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ГИТАРА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АДРЕС</a:t>
            </a:r>
          </a:p>
          <a:p>
            <a:pPr>
              <a:lnSpc>
                <a:spcPct val="90000"/>
              </a:lnSpc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words!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ПОРТ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СПОРТ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ОПЕРА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ПАКЕТ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words!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ЛАМПА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ФАКТ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КОФЕ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ОФИС</a:t>
            </a:r>
          </a:p>
        </p:txBody>
      </p:sp>
    </p:spTree>
    <p:extLst>
      <p:ext uri="{BB962C8B-B14F-4D97-AF65-F5344CB8AC3E}">
        <p14:creationId xmlns:p14="http://schemas.microsoft.com/office/powerpoint/2010/main" val="3389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words!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МИКРОФОН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ТРАНСПОРТ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КОРИДОР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ПРОБЛЕМА</a:t>
            </a:r>
          </a:p>
          <a:p>
            <a:pPr>
              <a:lnSpc>
                <a:spcPct val="90000"/>
              </a:lnSpc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647923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Everything!!!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772816"/>
            <a:ext cx="7776864" cy="43204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8000" dirty="0" smtClean="0">
                <a:solidFill>
                  <a:schemeClr val="tx1"/>
                </a:solidFill>
              </a:rPr>
              <a:t>К О М Е Т А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 smtClean="0">
                <a:solidFill>
                  <a:schemeClr val="tx1"/>
                </a:solidFill>
              </a:rPr>
              <a:t>С  Р  Н    И Я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</a:rPr>
              <a:t>Б Г Д Л П Ф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5" y="2671671"/>
            <a:ext cx="6948264" cy="418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WHY CHOOSE RUSSIAN?</a:t>
            </a:r>
          </a:p>
          <a:p>
            <a:endParaRPr lang="en-GB" sz="2800" dirty="0">
              <a:latin typeface="Arial Black" panose="020B0A0402010202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Sevenoaks has one of the largest and best Russian Departments in the country – over 110 pupils study it from Y8 to U6.</a:t>
            </a:r>
          </a:p>
          <a:p>
            <a:endParaRPr lang="en-GB" sz="2800" dirty="0">
              <a:latin typeface="Arial Black" panose="020B0A04020102020204" pitchFamily="34" charset="0"/>
            </a:endParaRPr>
          </a:p>
          <a:p>
            <a:pPr algn="r"/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			About 16 Y8 pupils start Russian each year.</a:t>
            </a:r>
          </a:p>
          <a:p>
            <a:pPr algn="r"/>
            <a:r>
              <a:rPr lang="en-GB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(talk to them!) </a:t>
            </a: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64627"/>
            <a:ext cx="1113182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2320" y="121207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“I love you”</a:t>
            </a:r>
            <a:endParaRPr lang="en-GB" sz="44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58" y="332656"/>
            <a:ext cx="49685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 CHOOSE RUSSIAN?</a:t>
            </a:r>
          </a:p>
          <a:p>
            <a:endParaRPr lang="en-GB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There’s just something about Russian.</a:t>
            </a:r>
          </a:p>
          <a:p>
            <a:endParaRPr lang="en-GB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 gets under your skin.</a:t>
            </a:r>
          </a:p>
          <a:p>
            <a:endParaRPr lang="en-GB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 gets in your head.</a:t>
            </a:r>
          </a:p>
          <a:p>
            <a:endParaRPr lang="en-GB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People who study Russian </a:t>
            </a:r>
            <a:r>
              <a:rPr lang="en-GB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love</a:t>
            </a:r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it.</a:t>
            </a:r>
          </a:p>
          <a:p>
            <a:endParaRPr lang="en-GB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90% of those who start Russian at Sevenoaks continue to GCSE.</a:t>
            </a:r>
          </a:p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0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647923"/>
          </a:xfrm>
        </p:spPr>
        <p:txBody>
          <a:bodyPr/>
          <a:lstStyle/>
          <a:p>
            <a:r>
              <a:rPr lang="en-US" sz="2800" i="1" u="sng" dirty="0" smtClean="0">
                <a:solidFill>
                  <a:srgbClr val="FFFF00"/>
                </a:solidFill>
              </a:rPr>
              <a:t>Y7 post-offer Taster lesson</a:t>
            </a:r>
            <a:endParaRPr lang="en-US" sz="2800" i="1" u="sng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5" y="1844675"/>
            <a:ext cx="7776344" cy="4248150"/>
          </a:xfrm>
        </p:spPr>
        <p:txBody>
          <a:bodyPr/>
          <a:lstStyle/>
          <a:p>
            <a:r>
              <a:rPr lang="ru-RU" sz="9600" dirty="0">
                <a:solidFill>
                  <a:schemeClr val="tx1"/>
                </a:solidFill>
              </a:rPr>
              <a:t>Привет</a:t>
            </a:r>
            <a:r>
              <a:rPr lang="en-US" sz="9600" dirty="0">
                <a:solidFill>
                  <a:schemeClr val="tx1"/>
                </a:solidFill>
              </a:rPr>
              <a:t>!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Preevyet</a:t>
            </a:r>
            <a:r>
              <a:rPr lang="en-US" sz="2800" dirty="0" smtClean="0">
                <a:solidFill>
                  <a:schemeClr val="tx1"/>
                </a:solidFill>
              </a:rPr>
              <a:t>!)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000" i="1" dirty="0">
                <a:solidFill>
                  <a:srgbClr val="FF0000"/>
                </a:solidFill>
              </a:rPr>
              <a:t>Hello!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st2post.com/server13/photos/JFkUT6fl2yxN3M~/abstract-multicolor-soviet-russi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5340"/>
            <a:ext cx="11052105" cy="6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4792" y="5877272"/>
            <a:ext cx="9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 smtClean="0">
                <a:latin typeface="Arial Black" panose="020B0A04020102020204" pitchFamily="34" charset="0"/>
              </a:rPr>
              <a:t>But most of all, an amazing language…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779912" y="356402"/>
            <a:ext cx="6156176" cy="1531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charset="0"/>
              <a:buNone/>
            </a:pPr>
            <a:r>
              <a:rPr lang="en-GB" altLang="en-US" dirty="0" smtClean="0">
                <a:latin typeface="Arial Black" panose="020B0A04020102020204" pitchFamily="34" charset="0"/>
              </a:rPr>
              <a:t>Amazing History.  </a:t>
            </a:r>
          </a:p>
          <a:p>
            <a:pPr marL="114300" indent="0">
              <a:buFont typeface="Arial" charset="0"/>
              <a:buNone/>
            </a:pPr>
            <a:r>
              <a:rPr lang="en-GB" altLang="en-US" dirty="0" smtClean="0">
                <a:latin typeface="Arial Black" panose="020B0A04020102020204" pitchFamily="34" charset="0"/>
              </a:rPr>
              <a:t>Amazing Literature.  </a:t>
            </a:r>
          </a:p>
          <a:p>
            <a:pPr marL="114300" indent="0">
              <a:buFont typeface="Arial" charset="0"/>
              <a:buNone/>
            </a:pPr>
            <a:r>
              <a:rPr lang="en-GB" altLang="en-US" dirty="0" smtClean="0">
                <a:latin typeface="Arial Black" panose="020B0A04020102020204" pitchFamily="34" charset="0"/>
              </a:rPr>
              <a:t>Amazing Culture.  </a:t>
            </a:r>
          </a:p>
          <a:p>
            <a:pPr marL="114300" indent="0">
              <a:buFont typeface="Arial" charset="0"/>
              <a:buNone/>
            </a:pPr>
            <a:r>
              <a:rPr lang="en-GB" altLang="en-US" dirty="0" smtClean="0">
                <a:latin typeface="Arial Black" panose="020B0A04020102020204" pitchFamily="34" charset="0"/>
              </a:rPr>
              <a:t>Amazing People.           </a:t>
            </a:r>
          </a:p>
          <a:p>
            <a:pPr marL="114300" indent="0">
              <a:buFont typeface="Arial" charset="0"/>
              <a:buNone/>
            </a:pPr>
            <a:endParaRPr lang="en-GB" altLang="en-US" sz="3600" b="1" i="1" dirty="0">
              <a:latin typeface="Arial Black" panose="020B0A04020102020204" pitchFamily="34" charset="0"/>
            </a:endParaRPr>
          </a:p>
          <a:p>
            <a:pPr marL="114300" indent="0">
              <a:buFont typeface="Arial" charset="0"/>
              <a:buNone/>
            </a:pPr>
            <a:r>
              <a:rPr lang="en-GB" altLang="en-US" sz="3600" b="1" i="1" dirty="0" smtClean="0">
                <a:latin typeface="Arial Black" panose="020B0A04020102020204" pitchFamily="34" charset="0"/>
              </a:rPr>
              <a:t>An incredible adventure ahead? </a:t>
            </a:r>
          </a:p>
        </p:txBody>
      </p:sp>
    </p:spTree>
    <p:extLst>
      <p:ext uri="{BB962C8B-B14F-4D97-AF65-F5344CB8AC3E}">
        <p14:creationId xmlns:p14="http://schemas.microsoft.com/office/powerpoint/2010/main" val="4229661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5976664" cy="49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2379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Russian is written in ‘</a:t>
            </a:r>
            <a:r>
              <a:rPr lang="en-GB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cyrillic</a:t>
            </a:r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’.  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It looks cool.</a:t>
            </a:r>
            <a:endParaRPr lang="en-GB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60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69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Longest word I know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indent="-342900" eaLnBrk="1" hangingPunct="1">
              <a:defRPr/>
            </a:pPr>
            <a:endParaRPr lang="en-GB" sz="48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00200" y="2224088"/>
            <a:ext cx="678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smtClean="0">
              <a:solidFill>
                <a:srgbClr val="2F2B20"/>
              </a:solidFill>
              <a:latin typeface="Arial" charset="0"/>
              <a:cs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2060575"/>
            <a:ext cx="83169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4000" b="1" dirty="0" smtClean="0">
                <a:latin typeface="Arial" charset="0"/>
                <a:cs typeface="Arial" charset="0"/>
              </a:rPr>
              <a:t>ДОСТОПРИМЕЧАТЕЛЬНОСТИ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4000" b="1" i="1" dirty="0" err="1" smtClean="0">
                <a:latin typeface="Arial" charset="0"/>
                <a:cs typeface="Arial" charset="0"/>
              </a:rPr>
              <a:t>Dasta</a:t>
            </a:r>
            <a:r>
              <a:rPr lang="en-GB" altLang="en-US" sz="4000" b="1" i="1" dirty="0" smtClean="0">
                <a:latin typeface="Arial" charset="0"/>
                <a:cs typeface="Arial" charset="0"/>
              </a:rPr>
              <a:t> – </a:t>
            </a:r>
            <a:r>
              <a:rPr lang="en-GB" altLang="en-US" sz="4000" b="1" i="1" dirty="0" err="1" smtClean="0">
                <a:latin typeface="Arial" charset="0"/>
                <a:cs typeface="Arial" charset="0"/>
              </a:rPr>
              <a:t>preemye</a:t>
            </a:r>
            <a:r>
              <a:rPr lang="en-GB" altLang="en-US" sz="4000" b="1" i="1" dirty="0" smtClean="0">
                <a:latin typeface="Arial" charset="0"/>
                <a:cs typeface="Arial" charset="0"/>
              </a:rPr>
              <a:t> –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4000" b="1" i="1" dirty="0" err="1" smtClean="0">
                <a:latin typeface="Arial" charset="0"/>
                <a:cs typeface="Arial" charset="0"/>
              </a:rPr>
              <a:t>chatel</a:t>
            </a:r>
            <a:r>
              <a:rPr lang="en-GB" altLang="en-US" sz="4000" b="1" i="1" dirty="0" smtClean="0">
                <a:latin typeface="Arial" charset="0"/>
                <a:cs typeface="Arial" charset="0"/>
              </a:rPr>
              <a:t> – </a:t>
            </a:r>
            <a:r>
              <a:rPr lang="en-GB" altLang="en-US" sz="4000" b="1" i="1" dirty="0" err="1" smtClean="0">
                <a:latin typeface="Arial" charset="0"/>
                <a:cs typeface="Arial" charset="0"/>
              </a:rPr>
              <a:t>nastee</a:t>
            </a:r>
            <a:endParaRPr lang="en-GB" altLang="en-US" sz="4000" b="1" i="1" dirty="0" smtClean="0"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4000" b="1" i="1" dirty="0" smtClean="0">
                <a:latin typeface="Arial" charset="0"/>
                <a:cs typeface="Arial" charset="0"/>
              </a:rPr>
              <a:t>(sights)</a:t>
            </a:r>
            <a:endParaRPr lang="en-US" altLang="en-US" sz="4000" b="1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indent="-342900" eaLnBrk="1" hangingPunct="1">
              <a:defRPr/>
            </a:pPr>
            <a:endParaRPr lang="en-GB" sz="48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  <a:p>
            <a:pPr indent="-342900" eaLnBrk="1" hangingPunct="1">
              <a:defRPr/>
            </a:pPr>
            <a:endParaRPr lang="en-GB" sz="35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5"/>
          <a:stretch/>
        </p:blipFill>
        <p:spPr bwMode="auto">
          <a:xfrm>
            <a:off x="2525" y="-819472"/>
            <a:ext cx="5382275" cy="330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P1000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25" y="-580035"/>
            <a:ext cx="37592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9875"/>
            <a:ext cx="8219256" cy="1138138"/>
          </a:xfrm>
        </p:spPr>
        <p:txBody>
          <a:bodyPr/>
          <a:lstStyle/>
          <a:p>
            <a:r>
              <a:rPr lang="en-GB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Come to Russia with us…</a:t>
            </a:r>
            <a:endParaRPr lang="en-GB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5" descr="P100059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/>
          <a:stretch/>
        </p:blipFill>
        <p:spPr bwMode="auto">
          <a:xfrm>
            <a:off x="0" y="3409771"/>
            <a:ext cx="5382275" cy="342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P10005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8"/>
          <a:stretch>
            <a:fillRect/>
          </a:stretch>
        </p:blipFill>
        <p:spPr bwMode="auto">
          <a:xfrm>
            <a:off x="5076056" y="4433290"/>
            <a:ext cx="4067943" cy="24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512" y="980728"/>
            <a:ext cx="8208962" cy="936625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6000" b="1" dirty="0" smtClean="0"/>
              <a:t>Why choose Russian?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4294967295"/>
          </p:nvPr>
        </p:nvSpPr>
        <p:spPr>
          <a:xfrm>
            <a:off x="251520" y="2152137"/>
            <a:ext cx="7486650" cy="4681537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GB" altLang="en-US" sz="2800" dirty="0" smtClean="0"/>
              <a:t>It’s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FUN</a:t>
            </a:r>
            <a:r>
              <a:rPr lang="en-GB" altLang="en-US" sz="2800" dirty="0" smtClean="0"/>
              <a:t>!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altLang="en-US" sz="2800" dirty="0" smtClean="0"/>
              <a:t>Learning the Cyrillic alphabet is actually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very easy</a:t>
            </a:r>
            <a:r>
              <a:rPr lang="en-GB" altLang="en-US" sz="2800" dirty="0" smtClean="0"/>
              <a:t>, yet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very impressive </a:t>
            </a:r>
            <a:r>
              <a:rPr lang="en-GB" altLang="en-US" sz="2800" dirty="0" smtClean="0"/>
              <a:t>to everyone else!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altLang="en-US" sz="2800" dirty="0" smtClean="0"/>
              <a:t>Fascinating culture and crazy people!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altLang="en-US" sz="2800" dirty="0" smtClean="0"/>
              <a:t>Opportunity to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visit Russia </a:t>
            </a:r>
            <a:r>
              <a:rPr lang="en-GB" altLang="en-US" sz="2800" dirty="0" smtClean="0"/>
              <a:t>in Y10!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altLang="en-US" sz="2800" dirty="0" smtClean="0"/>
              <a:t>Not many people learn Russian in this country – Sevenoaks has one of the largest Russian departments in the UK.  Take the opportunity to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be special</a:t>
            </a:r>
            <a:r>
              <a:rPr lang="en-GB" altLang="en-US" sz="2800" dirty="0" smtClean="0"/>
              <a:t>!</a:t>
            </a:r>
          </a:p>
          <a:p>
            <a:pPr marL="514350" indent="-514350" eaLnBrk="1" hangingPunct="1">
              <a:buFont typeface="Arial" charset="0"/>
              <a:buNone/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469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SSIAN FLAG russia flags wallpape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" y="-39922"/>
            <a:ext cx="9331374" cy="69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390" y="188640"/>
            <a:ext cx="8741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Black" panose="020B0A04020102020204" pitchFamily="34" charset="0"/>
              </a:rPr>
              <a:t>Very few people know Russian.</a:t>
            </a:r>
          </a:p>
          <a:p>
            <a:endParaRPr lang="en-GB" sz="3600" dirty="0" smtClean="0">
              <a:latin typeface="Arial Black" panose="020B0A04020102020204" pitchFamily="34" charset="0"/>
            </a:endParaRPr>
          </a:p>
          <a:p>
            <a:r>
              <a:rPr lang="en-GB" sz="3600" dirty="0" smtClean="0">
                <a:latin typeface="Arial Black" panose="020B0A04020102020204" pitchFamily="34" charset="0"/>
              </a:rPr>
              <a:t>Do you want to be different?</a:t>
            </a:r>
          </a:p>
          <a:p>
            <a:r>
              <a:rPr lang="en-GB" sz="3600" dirty="0" smtClean="0">
                <a:latin typeface="Arial Black" panose="020B0A04020102020204" pitchFamily="34" charset="0"/>
              </a:rPr>
              <a:t>To start the adventure?</a:t>
            </a:r>
          </a:p>
          <a:p>
            <a:r>
              <a:rPr lang="en-GB" sz="3600" dirty="0" smtClean="0">
                <a:latin typeface="Arial Black" panose="020B0A04020102020204" pitchFamily="34" charset="0"/>
              </a:rPr>
              <a:t>To take the road less travelled?</a:t>
            </a:r>
          </a:p>
          <a:p>
            <a:endParaRPr lang="en-GB" sz="3600" dirty="0" smtClean="0">
              <a:latin typeface="Arial Black" panose="020B0A04020102020204" pitchFamily="34" charset="0"/>
            </a:endParaRPr>
          </a:p>
          <a:p>
            <a:r>
              <a:rPr lang="en-GB" sz="3600" dirty="0" smtClean="0">
                <a:latin typeface="Arial Black" panose="020B0A04020102020204" pitchFamily="34" charset="0"/>
              </a:rPr>
              <a:t>Yes?</a:t>
            </a:r>
          </a:p>
          <a:p>
            <a:pPr algn="r"/>
            <a:r>
              <a:rPr lang="en-GB" sz="3600" dirty="0" smtClean="0">
                <a:latin typeface="Arial Black" panose="020B0A04020102020204" pitchFamily="34" charset="0"/>
              </a:rPr>
              <a:t>Study </a:t>
            </a:r>
            <a:r>
              <a:rPr lang="en-GB" sz="3600" dirty="0" err="1" smtClean="0">
                <a:latin typeface="Arial Black" panose="020B0A04020102020204" pitchFamily="34" charset="0"/>
              </a:rPr>
              <a:t>Russian.</a:t>
            </a:r>
            <a:r>
              <a:rPr lang="en-GB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578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 you!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indent="-342900" eaLnBrk="1" hangingPunct="1">
              <a:buFont typeface="Arial" charset="0"/>
              <a:buNone/>
              <a:defRPr/>
            </a:pPr>
            <a:endParaRPr lang="en-GB" sz="66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r>
              <a:rPr lang="ru-RU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Спасибо!</a:t>
            </a:r>
            <a:endParaRPr lang="en-GB" sz="66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r>
              <a:rPr lang="ru-RU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GB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spaseeba)</a:t>
            </a:r>
          </a:p>
        </p:txBody>
      </p:sp>
    </p:spTree>
    <p:extLst>
      <p:ext uri="{BB962C8B-B14F-4D97-AF65-F5344CB8AC3E}">
        <p14:creationId xmlns:p14="http://schemas.microsoft.com/office/powerpoint/2010/main" val="33830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75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Goodbye!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indent="-342900" eaLnBrk="1" hangingPunct="1">
              <a:buFont typeface="Arial" charset="0"/>
              <a:buNone/>
              <a:defRPr/>
            </a:pPr>
            <a:endParaRPr lang="en-GB" sz="66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buFont typeface="Arial" charset="0"/>
              <a:buNone/>
              <a:defRPr/>
            </a:pPr>
            <a:r>
              <a:rPr lang="ru-RU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 свидания!</a:t>
            </a:r>
            <a:endParaRPr lang="en-GB" sz="66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-342900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GB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 sveedanya)</a:t>
            </a:r>
          </a:p>
        </p:txBody>
      </p:sp>
      <p:pic>
        <p:nvPicPr>
          <p:cNvPr id="57348" name="02 Track 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73" fill="hold"/>
                                        <p:tgtEl>
                                          <p:spTgt spid="57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936625"/>
          </a:xfrm>
        </p:spPr>
        <p:txBody>
          <a:bodyPr/>
          <a:lstStyle/>
          <a:p>
            <a:r>
              <a:rPr lang="en-US" sz="5400" u="sng" dirty="0">
                <a:solidFill>
                  <a:srgbClr val="FFFF00"/>
                </a:solidFill>
              </a:rPr>
              <a:t>The Alphabet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484784"/>
            <a:ext cx="7632848" cy="48965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/>
                </a:solidFill>
              </a:rPr>
              <a:t>There are 33 letters in the Russian alphabet, </a:t>
            </a:r>
            <a:r>
              <a:rPr lang="en-US" sz="2800" dirty="0" smtClean="0">
                <a:solidFill>
                  <a:schemeClr val="tx1"/>
                </a:solidFill>
              </a:rPr>
              <a:t>called ‘</a:t>
            </a:r>
            <a:r>
              <a:rPr lang="en-US" sz="2800" dirty="0" err="1" smtClean="0">
                <a:solidFill>
                  <a:schemeClr val="tx1"/>
                </a:solidFill>
              </a:rPr>
              <a:t>cyrillic</a:t>
            </a:r>
            <a:r>
              <a:rPr lang="en-US" sz="2800" dirty="0">
                <a:solidFill>
                  <a:schemeClr val="tx1"/>
                </a:solidFill>
              </a:rPr>
              <a:t>’ </a:t>
            </a:r>
            <a:r>
              <a:rPr lang="en-US" sz="2800" dirty="0" smtClean="0">
                <a:solidFill>
                  <a:schemeClr val="tx1"/>
                </a:solidFill>
              </a:rPr>
              <a:t>(after St </a:t>
            </a:r>
            <a:r>
              <a:rPr lang="en-US" sz="2800" dirty="0">
                <a:solidFill>
                  <a:schemeClr val="tx1"/>
                </a:solidFill>
              </a:rPr>
              <a:t>Cyril).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some </a:t>
            </a:r>
            <a:r>
              <a:rPr lang="en-US" sz="2800" dirty="0">
                <a:solidFill>
                  <a:schemeClr val="tx1"/>
                </a:solidFill>
              </a:rPr>
              <a:t>are </a:t>
            </a:r>
            <a:r>
              <a:rPr lang="en-US" sz="2800" dirty="0" smtClean="0">
                <a:solidFill>
                  <a:schemeClr val="tx1"/>
                </a:solidFill>
              </a:rPr>
              <a:t>similar to English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ome </a:t>
            </a:r>
            <a:r>
              <a:rPr lang="en-US" sz="2800" dirty="0">
                <a:solidFill>
                  <a:schemeClr val="tx1"/>
                </a:solidFill>
              </a:rPr>
              <a:t>look like English letters, but are pronounced very differently (hard</a:t>
            </a:r>
            <a:r>
              <a:rPr lang="en-US" sz="2800" dirty="0" smtClean="0">
                <a:solidFill>
                  <a:schemeClr val="tx1"/>
                </a:solidFill>
              </a:rPr>
              <a:t>!)…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-   some look a bit crazy…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Easy letters…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3" y="1844675"/>
            <a:ext cx="7920879" cy="424815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К  О  М  Е  Т  А</a:t>
            </a:r>
            <a:endParaRPr lang="ru-RU" sz="72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These letters are just the same as in English…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/>
              <a:t>Some words!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>
            <a:normAutofit lnSpcReduction="10000"/>
          </a:bodyPr>
          <a:lstStyle/>
          <a:p>
            <a:r>
              <a:rPr lang="ru-RU" sz="6000" dirty="0">
                <a:solidFill>
                  <a:schemeClr val="tx1"/>
                </a:solidFill>
              </a:rPr>
              <a:t>МАМА</a:t>
            </a:r>
            <a:endParaRPr lang="en-GB" sz="6000" dirty="0">
              <a:solidFill>
                <a:schemeClr val="tx1"/>
              </a:solidFill>
            </a:endParaRPr>
          </a:p>
          <a:p>
            <a:r>
              <a:rPr lang="ru-RU" sz="6000" dirty="0">
                <a:solidFill>
                  <a:schemeClr val="tx1"/>
                </a:solidFill>
              </a:rPr>
              <a:t>АТОМ </a:t>
            </a:r>
            <a:endParaRPr lang="en-GB" sz="6000" dirty="0">
              <a:solidFill>
                <a:schemeClr val="tx1"/>
              </a:solidFill>
            </a:endParaRPr>
          </a:p>
          <a:p>
            <a:r>
              <a:rPr lang="ru-RU" sz="6000" dirty="0">
                <a:solidFill>
                  <a:schemeClr val="tx1"/>
                </a:solidFill>
              </a:rPr>
              <a:t>КОТ</a:t>
            </a:r>
            <a:endParaRPr lang="en-GB" sz="6000" dirty="0">
              <a:solidFill>
                <a:schemeClr val="tx1"/>
              </a:solidFill>
            </a:endParaRPr>
          </a:p>
          <a:p>
            <a:r>
              <a:rPr lang="ru-RU" sz="6000" dirty="0">
                <a:solidFill>
                  <a:schemeClr val="tx1"/>
                </a:solidFill>
              </a:rPr>
              <a:t>КОМЕТА</a:t>
            </a:r>
            <a:endParaRPr lang="en-GB" sz="6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384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Tricky letters</a:t>
            </a:r>
            <a:r>
              <a:rPr lang="en-US" dirty="0" smtClean="0">
                <a:solidFill>
                  <a:srgbClr val="FFFF00"/>
                </a:solidFill>
              </a:rPr>
              <a:t>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3" y="1772816"/>
            <a:ext cx="7776345" cy="453590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  </a:t>
            </a:r>
            <a:r>
              <a:rPr lang="ru-RU" sz="4000" dirty="0">
                <a:solidFill>
                  <a:schemeClr val="tx1"/>
                </a:solidFill>
              </a:rPr>
              <a:t>-</a:t>
            </a:r>
            <a:r>
              <a:rPr lang="en-US" sz="4000" dirty="0">
                <a:solidFill>
                  <a:schemeClr val="tx1"/>
                </a:solidFill>
              </a:rPr>
              <a:t>   “ s ”  in  </a:t>
            </a:r>
            <a:r>
              <a:rPr lang="en-US" sz="4000" i="1" dirty="0">
                <a:solidFill>
                  <a:schemeClr val="tx1"/>
                </a:solidFill>
              </a:rPr>
              <a:t>sit</a:t>
            </a:r>
            <a:endParaRPr lang="ru-RU" sz="4000" i="1" dirty="0">
              <a:solidFill>
                <a:schemeClr val="tx1"/>
              </a:solidFill>
            </a:endParaRPr>
          </a:p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Р  </a:t>
            </a:r>
            <a:r>
              <a:rPr lang="ru-RU" sz="4000" dirty="0">
                <a:solidFill>
                  <a:schemeClr val="tx1"/>
                </a:solidFill>
              </a:rPr>
              <a:t>-</a:t>
            </a:r>
            <a:r>
              <a:rPr lang="en-US" sz="4000" dirty="0">
                <a:solidFill>
                  <a:schemeClr val="tx1"/>
                </a:solidFill>
              </a:rPr>
              <a:t>   “ r ”  in  </a:t>
            </a:r>
            <a:r>
              <a:rPr lang="en-US" sz="4000" i="1" dirty="0" smtClean="0">
                <a:solidFill>
                  <a:schemeClr val="tx1"/>
                </a:solidFill>
              </a:rPr>
              <a:t>rebel</a:t>
            </a:r>
            <a:endParaRPr lang="ru-RU" sz="4000" i="1" dirty="0" smtClean="0">
              <a:solidFill>
                <a:schemeClr val="tx1"/>
              </a:solidFill>
            </a:endParaRPr>
          </a:p>
          <a:p>
            <a:r>
              <a:rPr lang="ru-RU" sz="4000" dirty="0">
                <a:solidFill>
                  <a:schemeClr val="tx1"/>
                </a:solidFill>
              </a:rPr>
              <a:t>Н  -</a:t>
            </a:r>
            <a:r>
              <a:rPr lang="en-US" sz="4000" dirty="0">
                <a:solidFill>
                  <a:schemeClr val="tx1"/>
                </a:solidFill>
              </a:rPr>
              <a:t>   “ n ”  in  </a:t>
            </a:r>
            <a:r>
              <a:rPr lang="en-US" sz="4000" i="1" dirty="0" smtClean="0">
                <a:solidFill>
                  <a:schemeClr val="tx1"/>
                </a:solidFill>
              </a:rPr>
              <a:t>novel</a:t>
            </a:r>
          </a:p>
          <a:p>
            <a:endParaRPr lang="ru-RU" sz="4000" i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4000" dirty="0">
                <a:solidFill>
                  <a:schemeClr val="tx1"/>
                </a:solidFill>
              </a:rPr>
              <a:t>И  </a:t>
            </a:r>
            <a:r>
              <a:rPr lang="en-US" sz="4000" dirty="0">
                <a:solidFill>
                  <a:schemeClr val="tx1"/>
                </a:solidFill>
              </a:rPr>
              <a:t>-  ‘</a:t>
            </a:r>
            <a:r>
              <a:rPr lang="en-US" sz="4000" dirty="0" err="1">
                <a:solidFill>
                  <a:schemeClr val="tx1"/>
                </a:solidFill>
              </a:rPr>
              <a:t>ee</a:t>
            </a:r>
            <a:r>
              <a:rPr lang="en-US" sz="4000" dirty="0">
                <a:solidFill>
                  <a:schemeClr val="tx1"/>
                </a:solidFill>
              </a:rPr>
              <a:t>’  in  </a:t>
            </a:r>
            <a:r>
              <a:rPr lang="en-US" sz="4000" i="1" dirty="0">
                <a:solidFill>
                  <a:schemeClr val="tx1"/>
                </a:solidFill>
              </a:rPr>
              <a:t>feed</a:t>
            </a:r>
          </a:p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chemeClr val="tx1"/>
                </a:solidFill>
              </a:rPr>
              <a:t>Я  </a:t>
            </a:r>
            <a:r>
              <a:rPr lang="en-US" sz="4000" dirty="0">
                <a:solidFill>
                  <a:schemeClr val="tx1"/>
                </a:solidFill>
              </a:rPr>
              <a:t>-  ‘</a:t>
            </a:r>
            <a:r>
              <a:rPr lang="en-US" sz="4000" dirty="0" err="1">
                <a:solidFill>
                  <a:schemeClr val="tx1"/>
                </a:solidFill>
              </a:rPr>
              <a:t>ya</a:t>
            </a:r>
            <a:r>
              <a:rPr lang="en-US" sz="4000" dirty="0">
                <a:solidFill>
                  <a:schemeClr val="tx1"/>
                </a:solidFill>
              </a:rPr>
              <a:t>’  in  </a:t>
            </a:r>
            <a:r>
              <a:rPr lang="en-US" sz="4000" i="1" dirty="0" smtClean="0">
                <a:solidFill>
                  <a:schemeClr val="tx1"/>
                </a:solidFill>
              </a:rPr>
              <a:t>yak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Tricky letters </a:t>
            </a:r>
            <a:r>
              <a:rPr lang="en-US" dirty="0" smtClean="0">
                <a:solidFill>
                  <a:srgbClr val="FFFF00"/>
                </a:solidFill>
              </a:rPr>
              <a:t>(practice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1" y="1844675"/>
            <a:ext cx="7488831" cy="424815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8000" dirty="0"/>
              <a:t> </a:t>
            </a:r>
            <a:r>
              <a:rPr lang="ru-RU" sz="8000" dirty="0">
                <a:solidFill>
                  <a:schemeClr val="tx1"/>
                </a:solidFill>
              </a:rPr>
              <a:t>И</a:t>
            </a:r>
            <a:r>
              <a:rPr lang="ru-RU" sz="8000" dirty="0" smtClean="0">
                <a:solidFill>
                  <a:schemeClr val="tx1"/>
                </a:solidFill>
              </a:rPr>
              <a:t>         Р          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    </a:t>
            </a:r>
            <a:r>
              <a:rPr lang="ru-RU" sz="8000" dirty="0" smtClean="0">
                <a:solidFill>
                  <a:schemeClr val="tx1"/>
                </a:solidFill>
              </a:rPr>
              <a:t>   С           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 Н           </a:t>
            </a:r>
            <a:r>
              <a:rPr lang="ru-RU" sz="8000" dirty="0" smtClean="0">
                <a:solidFill>
                  <a:schemeClr val="tx1"/>
                </a:solidFill>
              </a:rPr>
              <a:t>Я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words!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ТОСТ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ТЕКСТ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ТЕАТР</a:t>
            </a:r>
          </a:p>
          <a:p>
            <a:pPr>
              <a:lnSpc>
                <a:spcPct val="90000"/>
              </a:lnSpc>
            </a:pPr>
            <a:r>
              <a:rPr lang="ru-RU" sz="6000" dirty="0" smtClean="0">
                <a:solidFill>
                  <a:schemeClr val="tx1"/>
                </a:solidFill>
              </a:rPr>
              <a:t>МЕТРО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words!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44675"/>
            <a:ext cx="734377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ТЕННИС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ТАКСИ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АРТИСТ</a:t>
            </a:r>
          </a:p>
          <a:p>
            <a:pPr>
              <a:lnSpc>
                <a:spcPct val="90000"/>
              </a:lnSpc>
            </a:pPr>
            <a:r>
              <a:rPr lang="ru-RU" sz="6000" dirty="0">
                <a:solidFill>
                  <a:schemeClr val="tx1"/>
                </a:solidFill>
              </a:rPr>
              <a:t>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42073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511</Words>
  <Application>Microsoft Office PowerPoint</Application>
  <PresentationFormat>On-screen Show (4:3)</PresentationFormat>
  <Paragraphs>144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Baskerville Old Face</vt:lpstr>
      <vt:lpstr>Bradley Hand ITC</vt:lpstr>
      <vt:lpstr>Comic Sans MS</vt:lpstr>
      <vt:lpstr>Courier New</vt:lpstr>
      <vt:lpstr>Tahoma</vt:lpstr>
      <vt:lpstr>Trebuchet MS</vt:lpstr>
      <vt:lpstr>Verdana</vt:lpstr>
      <vt:lpstr>Wingdings 2</vt:lpstr>
      <vt:lpstr>Winter</vt:lpstr>
      <vt:lpstr>PowerPoint Presentation</vt:lpstr>
      <vt:lpstr>Y7 post-offer Taster lesson</vt:lpstr>
      <vt:lpstr>The Alphabet</vt:lpstr>
      <vt:lpstr>Easy letters…</vt:lpstr>
      <vt:lpstr>Some words!</vt:lpstr>
      <vt:lpstr>Tricky letters…</vt:lpstr>
      <vt:lpstr>Tricky letters (practice)</vt:lpstr>
      <vt:lpstr>Some words!</vt:lpstr>
      <vt:lpstr>Some words!</vt:lpstr>
      <vt:lpstr>Some words!</vt:lpstr>
      <vt:lpstr>New letters, old sounds…</vt:lpstr>
      <vt:lpstr>New for Old (practice)</vt:lpstr>
      <vt:lpstr>Some words!</vt:lpstr>
      <vt:lpstr>Some words!</vt:lpstr>
      <vt:lpstr>Some words!</vt:lpstr>
      <vt:lpstr>Some words!</vt:lpstr>
      <vt:lpstr>Everything!!!</vt:lpstr>
      <vt:lpstr>PowerPoint Presentation</vt:lpstr>
      <vt:lpstr>PowerPoint Presentation</vt:lpstr>
      <vt:lpstr>PowerPoint Presentation</vt:lpstr>
      <vt:lpstr>PowerPoint Presentation</vt:lpstr>
      <vt:lpstr>Longest word I know</vt:lpstr>
      <vt:lpstr>Come to Russia with us…</vt:lpstr>
      <vt:lpstr>Why choose Russian?</vt:lpstr>
      <vt:lpstr>PowerPoint Presentation</vt:lpstr>
      <vt:lpstr> Thank you!</vt:lpstr>
      <vt:lpstr> Goodbye!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Y11 – Gap year Russian</dc:title>
  <dc:creator>Drury</dc:creator>
  <cp:lastModifiedBy>Jon</cp:lastModifiedBy>
  <cp:revision>25</cp:revision>
  <dcterms:created xsi:type="dcterms:W3CDTF">2007-08-30T06:02:34Z</dcterms:created>
  <dcterms:modified xsi:type="dcterms:W3CDTF">2018-02-24T09:30:45Z</dcterms:modified>
</cp:coreProperties>
</file>